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9" r:id="rId12"/>
    <p:sldId id="283" r:id="rId13"/>
    <p:sldId id="290" r:id="rId14"/>
    <p:sldId id="291" r:id="rId15"/>
    <p:sldId id="287" r:id="rId16"/>
    <p:sldId id="288" r:id="rId17"/>
    <p:sldId id="285" r:id="rId18"/>
    <p:sldId id="286" r:id="rId19"/>
    <p:sldId id="284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82" autoAdjust="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77BFD-A0A2-4875-AEC8-AE08A4E6A936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A3778-FDC2-431D-925A-C6F1D4800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33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78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5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75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70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38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3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 fontScale="90000"/>
          </a:bodyPr>
          <a:lstStyle/>
          <a:p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тоқсан бойынша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үлгерімінің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талдауы</a:t>
            </a:r>
            <a:b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(5-11 сыныптар)</a:t>
            </a: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>
                <a:latin typeface="Times New Roman" pitchFamily="18" charset="0"/>
                <a:cs typeface="Times New Roman" pitchFamily="18" charset="0"/>
              </a:rPr>
              <a:t>2023-2024 оқу жылы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343492"/>
              </p:ext>
            </p:extLst>
          </p:nvPr>
        </p:nvGraphicFramePr>
        <p:xfrm>
          <a:off x="428595" y="692696"/>
          <a:ext cx="8143932" cy="6264693"/>
        </p:xfrm>
        <a:graphic>
          <a:graphicData uri="http://schemas.openxmlformats.org/drawingml/2006/table">
            <a:tbl>
              <a:tblPr/>
              <a:tblGrid>
                <a:gridCol w="2038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82,8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тілі,әдебиеті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86,2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65,5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62,1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65,5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100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65,5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75,9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Дүниежүзі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тарихы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964221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62,1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6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58,6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1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75656" y="-425087"/>
            <a:ext cx="6480720" cy="11079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сыныптар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35694"/>
              </p:ext>
            </p:extLst>
          </p:nvPr>
        </p:nvGraphicFramePr>
        <p:xfrm>
          <a:off x="357158" y="1214424"/>
          <a:ext cx="8286806" cy="5384358"/>
        </p:xfrm>
        <a:graphic>
          <a:graphicData uri="http://schemas.openxmlformats.org/drawingml/2006/table">
            <a:tbl>
              <a:tblPr/>
              <a:tblGrid>
                <a:gridCol w="1791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742">
                  <a:extLst>
                    <a:ext uri="{9D8B030D-6E8A-4147-A177-3AD203B41FA5}">
                      <a16:colId xmlns:a16="http://schemas.microsoft.com/office/drawing/2014/main" val="2754834386"/>
                    </a:ext>
                  </a:extLst>
                </a:gridCol>
                <a:gridCol w="162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Майрамбек Азат Ержанұлы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5Б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1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Ш.Д.Бегайдарова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Сарсенбаев Батырхан Маргуланович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5В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Ш.Д.Бегайдарова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Абдуллаев Арнур Русланович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тарихы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Дүниежүзі тарихы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М.Ж.Айткужин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Дархан Інжу Молданқызы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6Ә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Орыс тілі.әдеб.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У.Н.Жанболганова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К.Ж.Куватова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Қазақбаева Анел Орынбековна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6Ә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Жаратылыстану 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О.С.Досмагулова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У.Н.Жанболганова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Жаңабай Сезім Ерболқызы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6Ә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Жаратылыстану 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О.С.Досмагулова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Ж.С.Сармурзина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Сақибекұлы Дастан 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7Г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2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Г.С.Тулегенова</a:t>
                      </a:r>
                      <a:endParaRPr lang="kk-KZ" sz="11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Е.С.Калиев</a:t>
                      </a:r>
                      <a:endParaRPr lang="kk-KZ" sz="11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Жарат.</a:t>
                      </a:r>
                      <a:r>
                        <a:rPr lang="kk-KZ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 г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еография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47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0"/>
            <a:ext cx="685804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Пәндер бойынша жалпы көрсеткіш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46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пәннен 3-ке шыққан оқушылар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91E59FD-8FC4-45D4-A5AD-EF2F64B0B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20101"/>
              </p:ext>
            </p:extLst>
          </p:nvPr>
        </p:nvGraphicFramePr>
        <p:xfrm>
          <a:off x="457200" y="1120876"/>
          <a:ext cx="8229600" cy="4287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58">
                  <a:extLst>
                    <a:ext uri="{9D8B030D-6E8A-4147-A177-3AD203B41FA5}">
                      <a16:colId xmlns:a16="http://schemas.microsoft.com/office/drawing/2014/main" val="3193579833"/>
                    </a:ext>
                  </a:extLst>
                </a:gridCol>
                <a:gridCol w="2580322">
                  <a:extLst>
                    <a:ext uri="{9D8B030D-6E8A-4147-A177-3AD203B41FA5}">
                      <a16:colId xmlns:a16="http://schemas.microsoft.com/office/drawing/2014/main" val="1294400798"/>
                    </a:ext>
                  </a:extLst>
                </a:gridCol>
                <a:gridCol w="734208">
                  <a:extLst>
                    <a:ext uri="{9D8B030D-6E8A-4147-A177-3AD203B41FA5}">
                      <a16:colId xmlns:a16="http://schemas.microsoft.com/office/drawing/2014/main" val="2289723080"/>
                    </a:ext>
                  </a:extLst>
                </a:gridCol>
                <a:gridCol w="1354024">
                  <a:extLst>
                    <a:ext uri="{9D8B030D-6E8A-4147-A177-3AD203B41FA5}">
                      <a16:colId xmlns:a16="http://schemas.microsoft.com/office/drawing/2014/main" val="217889641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320991959"/>
                    </a:ext>
                  </a:extLst>
                </a:gridCol>
                <a:gridCol w="2386608">
                  <a:extLst>
                    <a:ext uri="{9D8B030D-6E8A-4147-A177-3AD203B41FA5}">
                      <a16:colId xmlns:a16="http://schemas.microsoft.com/office/drawing/2014/main" val="1718854954"/>
                    </a:ext>
                  </a:extLst>
                </a:gridCol>
              </a:tblGrid>
              <a:tr h="612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№</a:t>
                      </a:r>
                      <a:endParaRPr lang="kk-KZ" sz="11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Оқушының аты-жөні</a:t>
                      </a:r>
                      <a:endParaRPr lang="kk-KZ" sz="11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Сынып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Пәні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Бағасы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Пән мұғалімі</a:t>
                      </a:r>
                      <a:endParaRPr lang="kk-KZ" sz="11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874013522"/>
                  </a:ext>
                </a:extLst>
              </a:tr>
              <a:tr h="612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Ерназарова Назерке Кудабаевна 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9Ә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А.М.Карамергенов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069037"/>
                  </a:ext>
                </a:extLst>
              </a:tr>
              <a:tr h="612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Сагидуллаева Акерке Гарифуллаевна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8В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Г.С.Тулегенова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775283"/>
                  </a:ext>
                </a:extLst>
              </a:tr>
              <a:tr h="612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Сейткалиева Жансая Бердалыевна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6Г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У.Н.Жанболганова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944362"/>
                  </a:ext>
                </a:extLst>
              </a:tr>
              <a:tr h="612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Джоламан Айару Куанышбекқызы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5Ә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Г.А.Тлебаева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788471"/>
                  </a:ext>
                </a:extLst>
              </a:tr>
              <a:tr h="612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Қуаныш Дастан Мұсаұлы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5Ә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Г.С.Турдымуратова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567507"/>
                  </a:ext>
                </a:extLst>
              </a:tr>
              <a:tr h="612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kk-KZ" sz="11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Давудов Саулет Олжасович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5Г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А.Ж.Утепбергенова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9773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46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пәннен 3-4-ке шыққан оқушылар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CB042E2-AEF3-4949-83B9-4481C74A6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29850"/>
              </p:ext>
            </p:extLst>
          </p:nvPr>
        </p:nvGraphicFramePr>
        <p:xfrm>
          <a:off x="457200" y="836712"/>
          <a:ext cx="8229600" cy="40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58">
                  <a:extLst>
                    <a:ext uri="{9D8B030D-6E8A-4147-A177-3AD203B41FA5}">
                      <a16:colId xmlns:a16="http://schemas.microsoft.com/office/drawing/2014/main" val="1241335375"/>
                    </a:ext>
                  </a:extLst>
                </a:gridCol>
                <a:gridCol w="2508314">
                  <a:extLst>
                    <a:ext uri="{9D8B030D-6E8A-4147-A177-3AD203B41FA5}">
                      <a16:colId xmlns:a16="http://schemas.microsoft.com/office/drawing/2014/main" val="3887890941"/>
                    </a:ext>
                  </a:extLst>
                </a:gridCol>
                <a:gridCol w="806216">
                  <a:extLst>
                    <a:ext uri="{9D8B030D-6E8A-4147-A177-3AD203B41FA5}">
                      <a16:colId xmlns:a16="http://schemas.microsoft.com/office/drawing/2014/main" val="1356546291"/>
                    </a:ext>
                  </a:extLst>
                </a:gridCol>
                <a:gridCol w="1570048">
                  <a:extLst>
                    <a:ext uri="{9D8B030D-6E8A-4147-A177-3AD203B41FA5}">
                      <a16:colId xmlns:a16="http://schemas.microsoft.com/office/drawing/2014/main" val="415940264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681925802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485940"/>
                    </a:ext>
                  </a:extLst>
                </a:gridCol>
              </a:tblGrid>
              <a:tr h="250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№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Оқушының аты-жөні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Сынып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Пәні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Бағасы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Пән мұғалімі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811733403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Майрамбек Азат Ержанұлы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5Б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Ш.Д.Бегайдарова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719226"/>
                  </a:ext>
                </a:extLst>
              </a:tr>
              <a:tr h="513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2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Сарсенбаев Батырхан Маргуланович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5В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Ш.Д.Бегайдарова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319102"/>
                  </a:ext>
                </a:extLst>
              </a:tr>
              <a:tr h="63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Абдуллаев Арнур Русланович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тарихы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Дүниежүзі тарихы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М.Ж.Айткужин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93335"/>
                  </a:ext>
                </a:extLst>
              </a:tr>
              <a:tr h="600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4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Дархан Інжу Молданқызы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6Ә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Орыс тілі.әдеб.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У.Н.Жанболганова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К.Ж.Куватова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0168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5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Қазақбаева Анел Орынбековна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6Ә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Жаратылыстану 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О.С.Досмагулова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У.Н.Жанболганова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86876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6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Жаңабай Сезім Ерболқызы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6Ә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Жаратылыстану 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О.С.Досмагулова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Ж.С.Сармурзина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666145"/>
                  </a:ext>
                </a:extLst>
              </a:tr>
              <a:tr h="51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7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Сақибекұлы Дастан 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7Г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Г.С.Тулегенова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Е.С.Калиев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696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86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46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пәннен 3-4-ке шыққан оқушылар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764AC9B-DA87-4316-8166-8CE521627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21873"/>
              </p:ext>
            </p:extLst>
          </p:nvPr>
        </p:nvGraphicFramePr>
        <p:xfrm>
          <a:off x="457200" y="1046440"/>
          <a:ext cx="8229600" cy="3817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58">
                  <a:extLst>
                    <a:ext uri="{9D8B030D-6E8A-4147-A177-3AD203B41FA5}">
                      <a16:colId xmlns:a16="http://schemas.microsoft.com/office/drawing/2014/main" val="2948314339"/>
                    </a:ext>
                  </a:extLst>
                </a:gridCol>
                <a:gridCol w="2680543">
                  <a:extLst>
                    <a:ext uri="{9D8B030D-6E8A-4147-A177-3AD203B41FA5}">
                      <a16:colId xmlns:a16="http://schemas.microsoft.com/office/drawing/2014/main" val="3891351072"/>
                    </a:ext>
                  </a:extLst>
                </a:gridCol>
                <a:gridCol w="633987">
                  <a:extLst>
                    <a:ext uri="{9D8B030D-6E8A-4147-A177-3AD203B41FA5}">
                      <a16:colId xmlns:a16="http://schemas.microsoft.com/office/drawing/2014/main" val="2232519705"/>
                    </a:ext>
                  </a:extLst>
                </a:gridCol>
                <a:gridCol w="1570048">
                  <a:extLst>
                    <a:ext uri="{9D8B030D-6E8A-4147-A177-3AD203B41FA5}">
                      <a16:colId xmlns:a16="http://schemas.microsoft.com/office/drawing/2014/main" val="308432509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76544319"/>
                    </a:ext>
                  </a:extLst>
                </a:gridCol>
                <a:gridCol w="2026568">
                  <a:extLst>
                    <a:ext uri="{9D8B030D-6E8A-4147-A177-3AD203B41FA5}">
                      <a16:colId xmlns:a16="http://schemas.microsoft.com/office/drawing/2014/main" val="909571262"/>
                    </a:ext>
                  </a:extLst>
                </a:gridCol>
              </a:tblGrid>
              <a:tr h="49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872229067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8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Елубаева Бағжан Бектияровна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8Ә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тар.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Дүниежүзі тар.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А.Ж.Сейтказиева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73547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9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Канатов Ербол Бакытжанович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8Б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Д.Е.Ахметова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7751749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10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Майдан Саян 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8Б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Д.Е.Ахметова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800998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11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Аргынов Медеу Оралханович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8В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тар.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Г.С.Тулегенова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А.Ж.Сейтказиева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49164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12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Кузенбаева Жазира Сабитовна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8В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тарихы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Дүниежүзі тарихы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А.Ж.Сейтказиева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7888155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13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Көпшілік Жансэль Мухағалиқызы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9В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Г.С.Тулегенова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  <a:tab pos="971550" algn="l"/>
                        </a:tabLs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Ш.Д.Бегайдарова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30720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14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Олжабаева Нурсауле Азаматовна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14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У.Н.Жанболганова</a:t>
                      </a:r>
                      <a:endParaRPr lang="kk-KZ" sz="14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71903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4B54F6B1-E424-45C3-86B0-627C5C09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44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8116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91758"/>
              </p:ext>
            </p:extLst>
          </p:nvPr>
        </p:nvGraphicFramePr>
        <p:xfrm>
          <a:off x="428596" y="1031050"/>
          <a:ext cx="8143931" cy="5856928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72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Сыныптар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6195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Барлығы</a:t>
                      </a:r>
                      <a:r>
                        <a:rPr lang="kk-KZ" sz="18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Дәлелді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Дәлелсіз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ru-RU" dirty="0"/>
                        <a:t>5д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247780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ru-RU" dirty="0"/>
                        <a:t>7г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086762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310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Қалдырған</a:t>
            </a:r>
            <a:r>
              <a:rPr kumimoji="0" lang="kk-KZ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сағат сандары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67952"/>
              </p:ext>
            </p:extLst>
          </p:nvPr>
        </p:nvGraphicFramePr>
        <p:xfrm>
          <a:off x="428596" y="714351"/>
          <a:ext cx="8143931" cy="5559693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42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Сыныптар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6195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Барлығы</a:t>
                      </a:r>
                      <a:r>
                        <a:rPr lang="kk-KZ" sz="18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Дәлелді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Дәлелсіз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592">
                <a:tc>
                  <a:txBody>
                    <a:bodyPr/>
                    <a:lstStyle/>
                    <a:p>
                      <a:r>
                        <a:rPr lang="kk-KZ" dirty="0"/>
                        <a:t>9в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10а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11а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Жалпы: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6428/6946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5491/5758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937/1188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677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097131"/>
              </p:ext>
            </p:extLst>
          </p:nvPr>
        </p:nvGraphicFramePr>
        <p:xfrm>
          <a:off x="285721" y="677108"/>
          <a:ext cx="8539352" cy="6998004"/>
        </p:xfrm>
        <a:graphic>
          <a:graphicData uri="http://schemas.openxmlformats.org/drawingml/2006/table">
            <a:tbl>
              <a:tblPr/>
              <a:tblGrid>
                <a:gridCol w="64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80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 сапасы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trike="noStrik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</a:t>
                      </a:r>
                      <a:r>
                        <a:rPr lang="kk-KZ" sz="1800" b="1" strike="noStrik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тоқсан</a:t>
                      </a:r>
                      <a:endParaRPr lang="ru-RU" sz="1800" b="1" strike="noStrik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тоқсан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тоқсан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тоқсан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тоқсан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тоқсан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67,8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+7,1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5ә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5б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5в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46,1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+1,7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5г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+7,4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5д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34,6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+13,5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570206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18/14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20/16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59/31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65/33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47</a:t>
                      </a:r>
                      <a:r>
                        <a:rPr lang="kk-KZ" sz="1800" b="1" dirty="0"/>
                        <a:t>,5</a:t>
                      </a:r>
                      <a:endParaRPr lang="ru-RU" sz="1800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+5,5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4629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6ә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+10,3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-3,4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6в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46,4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-1,8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20/15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20/15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49/27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51/26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51,7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-1,7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9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+3,3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7ә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+2,4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7в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33,3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38,4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+5,1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+11,1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58/29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55/33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+5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9507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69277"/>
            <a:ext cx="80724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Сыныптар бойынша білім көрсеткіші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72147"/>
              </p:ext>
            </p:extLst>
          </p:nvPr>
        </p:nvGraphicFramePr>
        <p:xfrm>
          <a:off x="285721" y="428613"/>
          <a:ext cx="8643996" cy="7251074"/>
        </p:xfrm>
        <a:graphic>
          <a:graphicData uri="http://schemas.openxmlformats.org/drawingml/2006/table">
            <a:tbl>
              <a:tblPr/>
              <a:tblGrid>
                <a:gridCol w="6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6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1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 сапасы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тоқсан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тоқсан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тоқсан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тоқсан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тоқсан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тоқсан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+10,3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8ә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8в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55/27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54/29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42,4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+2,6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937726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9ә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26,9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9в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37/23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44/26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30,2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+5,8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45608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11/10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14/12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+10,4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9/8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9/8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19/16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24/19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47,3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+9,7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03294"/>
                  </a:ext>
                </a:extLst>
              </a:tr>
              <a:tr h="606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жал:пы: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57/44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62/48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267/152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293/166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021"/>
              </p:ext>
            </p:extLst>
          </p:nvPr>
        </p:nvGraphicFramePr>
        <p:xfrm>
          <a:off x="500035" y="1142981"/>
          <a:ext cx="8072494" cy="5072101"/>
        </p:xfrm>
        <a:graphic>
          <a:graphicData uri="http://schemas.openxmlformats.org/drawingml/2006/table">
            <a:tbl>
              <a:tblPr/>
              <a:tblGrid>
                <a:gridCol w="2218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397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Сыныптар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тоқсан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II</a:t>
                      </a:r>
                      <a:r>
                        <a:rPr lang="kk-KZ" sz="2000" b="1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тоқсан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динамика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5-9</a:t>
                      </a:r>
                      <a:r>
                        <a:rPr lang="kk-KZ" sz="20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сынып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10-11 сынып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+10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5-11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44,5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51,5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2-11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46,3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kk-KZ" dirty="0"/>
                        <a:t>9,5</a:t>
                      </a:r>
                      <a:endParaRPr lang="ru-RU" dirty="0"/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85728"/>
            <a:ext cx="71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Жалпы білім сапасының  салыстырмалы көрсеткіші</a:t>
            </a:r>
            <a:endParaRPr kumimoji="0" lang="kk-KZ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7" y="1071546"/>
            <a:ext cx="75724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 контингенті 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32029"/>
              </p:ext>
            </p:extLst>
          </p:nvPr>
        </p:nvGraphicFramePr>
        <p:xfrm>
          <a:off x="785784" y="2204864"/>
          <a:ext cx="7572429" cy="2391786"/>
        </p:xfrm>
        <a:graphic>
          <a:graphicData uri="http://schemas.openxmlformats.org/drawingml/2006/table">
            <a:tbl>
              <a:tblPr/>
              <a:tblGrid>
                <a:gridCol w="252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cs typeface="Times New Roman"/>
                        </a:rPr>
                        <a:t>тоқсан</a:t>
                      </a: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cs typeface="Times New Roman"/>
                        </a:rPr>
                        <a:t>5-11 сынып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cs typeface="Times New Roman"/>
                        </a:rPr>
                        <a:t>II </a:t>
                      </a:r>
                      <a:r>
                        <a:rPr lang="kk-KZ" sz="1800" b="1" dirty="0">
                          <a:latin typeface="Times New Roman"/>
                          <a:cs typeface="Times New Roman"/>
                        </a:rPr>
                        <a:t>тоқсан </a:t>
                      </a: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cs typeface="Times New Roman"/>
                        </a:rPr>
                        <a:t>5-11 сынып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650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760/351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755/347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-5/4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28662" y="0"/>
            <a:ext cx="74295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293827"/>
              </p:ext>
            </p:extLst>
          </p:nvPr>
        </p:nvGraphicFramePr>
        <p:xfrm>
          <a:off x="785786" y="1142985"/>
          <a:ext cx="7572428" cy="5072097"/>
        </p:xfrm>
        <a:graphic>
          <a:graphicData uri="http://schemas.openxmlformats.org/drawingml/2006/table">
            <a:tbl>
              <a:tblPr/>
              <a:tblGrid>
                <a:gridCol w="157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6687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Сыныптар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Тоқсан</a:t>
                      </a:r>
                      <a:r>
                        <a:rPr lang="kk-KZ" sz="1800" b="1" kern="1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басында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Келген 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Кеткен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Тоқсан</a:t>
                      </a:r>
                      <a:r>
                        <a:rPr lang="kk-KZ" sz="1800" b="1" kern="1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соңында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5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162/71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3/2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161/70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6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144/60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2/2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3/3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143/59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7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134/61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134/61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8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132/58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130/58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9 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129/58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129/57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5-9 сынып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cs typeface="Times New Roman"/>
                        </a:rPr>
                        <a:t>701/308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6/3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10/6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697/305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10 сынып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29/20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29/20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9167" marR="9167" marT="91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11 сынып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30/23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29/22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10-11сынып 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59/43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0/0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1/1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58/42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5-11сынып 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cs typeface="Times New Roman"/>
                        </a:rPr>
                        <a:t>760/351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6/3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11/7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755/347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142976" y="0"/>
            <a:ext cx="72152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Оқушылар қозғалысы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97255"/>
              </p:ext>
            </p:extLst>
          </p:nvPr>
        </p:nvGraphicFramePr>
        <p:xfrm>
          <a:off x="500034" y="1643050"/>
          <a:ext cx="8001056" cy="4436756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8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  <a:r>
                        <a:rPr lang="kk-KZ" dirty="0"/>
                        <a:t>,2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Жаратылыстану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+3,3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Дүниежүзі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тарихы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389176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Ақпараттану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117862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357166"/>
            <a:ext cx="850112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Пәндер бойынша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тоқсандағы  үлгерім нәтижесі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kk-KZ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тоқсамен</a:t>
            </a: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салыстырмалы түрде)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02085"/>
              </p:ext>
            </p:extLst>
          </p:nvPr>
        </p:nvGraphicFramePr>
        <p:xfrm>
          <a:off x="500036" y="1428740"/>
          <a:ext cx="8286806" cy="4786340"/>
        </p:xfrm>
        <a:graphic>
          <a:graphicData uri="http://schemas.openxmlformats.org/drawingml/2006/table">
            <a:tbl>
              <a:tblPr/>
              <a:tblGrid>
                <a:gridCol w="2071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Жаратылыстану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Дүниежүзі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428604"/>
            <a:ext cx="6786610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372819"/>
              </p:ext>
            </p:extLst>
          </p:nvPr>
        </p:nvGraphicFramePr>
        <p:xfrm>
          <a:off x="500033" y="1214422"/>
          <a:ext cx="8072495" cy="5072102"/>
        </p:xfrm>
        <a:graphic>
          <a:graphicData uri="http://schemas.openxmlformats.org/drawingml/2006/table">
            <a:tbl>
              <a:tblPr/>
              <a:tblGrid>
                <a:gridCol w="2017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Дүниежүзі тарихы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0"/>
            <a:ext cx="7000924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05260"/>
              </p:ext>
            </p:extLst>
          </p:nvPr>
        </p:nvGraphicFramePr>
        <p:xfrm>
          <a:off x="500035" y="1214424"/>
          <a:ext cx="8143930" cy="5143530"/>
        </p:xfrm>
        <a:graphic>
          <a:graphicData uri="http://schemas.openxmlformats.org/drawingml/2006/table">
            <a:tbl>
              <a:tblPr/>
              <a:tblGrid>
                <a:gridCol w="2035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Дүниежүзі тарихы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0"/>
            <a:ext cx="685804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28124"/>
              </p:ext>
            </p:extLst>
          </p:nvPr>
        </p:nvGraphicFramePr>
        <p:xfrm>
          <a:off x="500036" y="1071540"/>
          <a:ext cx="8072493" cy="5339997"/>
        </p:xfrm>
        <a:graphic>
          <a:graphicData uri="http://schemas.openxmlformats.org/drawingml/2006/table">
            <a:tbl>
              <a:tblPr/>
              <a:tblGrid>
                <a:gridCol w="201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Ақпараттану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156725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0"/>
            <a:ext cx="7143800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1754"/>
              </p:ext>
            </p:extLst>
          </p:nvPr>
        </p:nvGraphicFramePr>
        <p:xfrm>
          <a:off x="357158" y="1071546"/>
          <a:ext cx="8215369" cy="5817090"/>
        </p:xfrm>
        <a:graphic>
          <a:graphicData uri="http://schemas.openxmlformats.org/drawingml/2006/table">
            <a:tbl>
              <a:tblPr/>
              <a:tblGrid>
                <a:gridCol w="205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Дүниежүзі тарихы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Құқық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негіздері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2684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0"/>
            <a:ext cx="8072494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3251</TotalTime>
  <Words>1675</Words>
  <Application>Microsoft Office PowerPoint</Application>
  <PresentationFormat>Экран (4:3)</PresentationFormat>
  <Paragraphs>1150</Paragraphs>
  <Slides>19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  II тоқсан бойынша  оқу үлгерімінің талдауы (5-11 сыныптар)    2023-2024 оқу жылы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Дарига Ахметова</cp:lastModifiedBy>
  <cp:revision>198</cp:revision>
  <cp:lastPrinted>2023-11-02T06:37:12Z</cp:lastPrinted>
  <dcterms:created xsi:type="dcterms:W3CDTF">2021-08-23T04:23:04Z</dcterms:created>
  <dcterms:modified xsi:type="dcterms:W3CDTF">2024-01-03T11:18:27Z</dcterms:modified>
</cp:coreProperties>
</file>