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8" r:id="rId3"/>
    <p:sldId id="27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9" r:id="rId12"/>
    <p:sldId id="283" r:id="rId13"/>
    <p:sldId id="290" r:id="rId14"/>
    <p:sldId id="291" r:id="rId15"/>
    <p:sldId id="287" r:id="rId16"/>
    <p:sldId id="288" r:id="rId17"/>
    <p:sldId id="285" r:id="rId18"/>
    <p:sldId id="286" r:id="rId19"/>
    <p:sldId id="284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82" autoAdjust="0"/>
  </p:normalViewPr>
  <p:slideViewPr>
    <p:cSldViewPr>
      <p:cViewPr varScale="1">
        <p:scale>
          <a:sx n="65" d="100"/>
          <a:sy n="65" d="100"/>
        </p:scale>
        <p:origin x="153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77BFD-A0A2-4875-AEC8-AE08A4E6A936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A3778-FDC2-431D-925A-C6F1D4800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33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52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75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570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13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A3778-FDC2-431D-925A-C6F1D48000E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 fontScale="90000"/>
          </a:bodyPr>
          <a:lstStyle/>
          <a:p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тоқсан бойынша</a:t>
            </a:r>
            <a:b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үлгерімінің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талдауы</a:t>
            </a:r>
            <a:b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(5-11 сыныптар)</a:t>
            </a: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i="1" dirty="0">
                <a:latin typeface="Times New Roman" pitchFamily="18" charset="0"/>
                <a:cs typeface="Times New Roman" pitchFamily="18" charset="0"/>
              </a:rPr>
              <a:t>2023-2024 оқу жылы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512028"/>
              </p:ext>
            </p:extLst>
          </p:nvPr>
        </p:nvGraphicFramePr>
        <p:xfrm>
          <a:off x="428595" y="1142985"/>
          <a:ext cx="8143932" cy="5445452"/>
        </p:xfrm>
        <a:graphic>
          <a:graphicData uri="http://schemas.openxmlformats.org/drawingml/2006/table">
            <a:tbl>
              <a:tblPr/>
              <a:tblGrid>
                <a:gridCol w="2038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жылдық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1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90,0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80,0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Орыс тілі,әдебиеті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93,3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80,0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70,0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90,0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83,3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Химия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85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313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256824"/>
              </p:ext>
            </p:extLst>
          </p:nvPr>
        </p:nvGraphicFramePr>
        <p:xfrm>
          <a:off x="357158" y="1214424"/>
          <a:ext cx="8286807" cy="4814219"/>
        </p:xfrm>
        <a:graphic>
          <a:graphicData uri="http://schemas.openxmlformats.org/drawingml/2006/table">
            <a:tbl>
              <a:tblPr/>
              <a:tblGrid>
                <a:gridCol w="2286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жылдық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1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-9,1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Матем. 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Ақпараттану(10-11)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74,5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Жарат.</a:t>
                      </a:r>
                      <a:r>
                        <a:rPr lang="kk-KZ" sz="1800" baseline="0" dirty="0">
                          <a:latin typeface="Times New Roman"/>
                          <a:ea typeface="Times New Roman"/>
                          <a:cs typeface="Times New Roman"/>
                        </a:rPr>
                        <a:t> г</a:t>
                      </a: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еография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47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14414" y="0"/>
            <a:ext cx="6858048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Пәндер бойынша жалпы көрсеткіш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10464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пәннен 3-ке шыққан оқушылар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91E59FD-8FC4-45D4-A5AD-EF2F64B0B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07621"/>
              </p:ext>
            </p:extLst>
          </p:nvPr>
        </p:nvGraphicFramePr>
        <p:xfrm>
          <a:off x="457200" y="1046440"/>
          <a:ext cx="8229600" cy="497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358">
                  <a:extLst>
                    <a:ext uri="{9D8B030D-6E8A-4147-A177-3AD203B41FA5}">
                      <a16:colId xmlns:a16="http://schemas.microsoft.com/office/drawing/2014/main" val="3193579833"/>
                    </a:ext>
                  </a:extLst>
                </a:gridCol>
                <a:gridCol w="2680543">
                  <a:extLst>
                    <a:ext uri="{9D8B030D-6E8A-4147-A177-3AD203B41FA5}">
                      <a16:colId xmlns:a16="http://schemas.microsoft.com/office/drawing/2014/main" val="1294400798"/>
                    </a:ext>
                  </a:extLst>
                </a:gridCol>
                <a:gridCol w="633987">
                  <a:extLst>
                    <a:ext uri="{9D8B030D-6E8A-4147-A177-3AD203B41FA5}">
                      <a16:colId xmlns:a16="http://schemas.microsoft.com/office/drawing/2014/main" val="2289723080"/>
                    </a:ext>
                  </a:extLst>
                </a:gridCol>
                <a:gridCol w="1182331">
                  <a:extLst>
                    <a:ext uri="{9D8B030D-6E8A-4147-A177-3AD203B41FA5}">
                      <a16:colId xmlns:a16="http://schemas.microsoft.com/office/drawing/2014/main" val="2178896419"/>
                    </a:ext>
                  </a:extLst>
                </a:gridCol>
                <a:gridCol w="633987">
                  <a:extLst>
                    <a:ext uri="{9D8B030D-6E8A-4147-A177-3AD203B41FA5}">
                      <a16:colId xmlns:a16="http://schemas.microsoft.com/office/drawing/2014/main" val="3320991959"/>
                    </a:ext>
                  </a:extLst>
                </a:gridCol>
                <a:gridCol w="2644394">
                  <a:extLst>
                    <a:ext uri="{9D8B030D-6E8A-4147-A177-3AD203B41FA5}">
                      <a16:colId xmlns:a16="http://schemas.microsoft.com/office/drawing/2014/main" val="1718854954"/>
                    </a:ext>
                  </a:extLst>
                </a:gridCol>
              </a:tblGrid>
              <a:tr h="62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Оқушының аты-жөні</a:t>
                      </a: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Сынып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Пәні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Бағасы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Мұғалім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1874013522"/>
                  </a:ext>
                </a:extLst>
              </a:tr>
              <a:tr h="62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Кенжебек Диас Спандиярұлы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Математика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4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А.Ж.Утепбергенова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1710069037"/>
                  </a:ext>
                </a:extLst>
              </a:tr>
              <a:tr h="62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Бергенова Жасмин Жайнаровна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Математика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А.Ж.Утепбергенова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579775283"/>
                  </a:ext>
                </a:extLst>
              </a:tr>
              <a:tr h="62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Ысаев Ерасыл Усенович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Ағылшын тілі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А.Олжабек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3420944362"/>
                  </a:ext>
                </a:extLst>
              </a:tr>
              <a:tr h="62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Төлегенова Айгерим Галымжановна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Математика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А.Ж.Утепбергенова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571788471"/>
                  </a:ext>
                </a:extLst>
              </a:tr>
              <a:tr h="62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Хидуан Ахисла Кенжемуратқызы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5Д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Ағылшын тілі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А.О.Олжабек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744567507"/>
                  </a:ext>
                </a:extLst>
              </a:tr>
              <a:tr h="62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Джолдасова Ару Сабиевна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8Ә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Биология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Г.А.Абдрахметова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3486977377"/>
                  </a:ext>
                </a:extLst>
              </a:tr>
              <a:tr h="62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Алтынбек Тілеухан Куантханулы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9Ә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Ағылшын тілі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А.М.Карамергенов</a:t>
                      </a: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530234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10464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пәннен 3-4-ке шыққан оқушылар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CB042E2-AEF3-4949-83B9-4481C74A6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290207"/>
              </p:ext>
            </p:extLst>
          </p:nvPr>
        </p:nvGraphicFramePr>
        <p:xfrm>
          <a:off x="457200" y="1046441"/>
          <a:ext cx="8229600" cy="5190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358">
                  <a:extLst>
                    <a:ext uri="{9D8B030D-6E8A-4147-A177-3AD203B41FA5}">
                      <a16:colId xmlns:a16="http://schemas.microsoft.com/office/drawing/2014/main" val="1241335375"/>
                    </a:ext>
                  </a:extLst>
                </a:gridCol>
                <a:gridCol w="2680543">
                  <a:extLst>
                    <a:ext uri="{9D8B030D-6E8A-4147-A177-3AD203B41FA5}">
                      <a16:colId xmlns:a16="http://schemas.microsoft.com/office/drawing/2014/main" val="3887890941"/>
                    </a:ext>
                  </a:extLst>
                </a:gridCol>
                <a:gridCol w="633987">
                  <a:extLst>
                    <a:ext uri="{9D8B030D-6E8A-4147-A177-3AD203B41FA5}">
                      <a16:colId xmlns:a16="http://schemas.microsoft.com/office/drawing/2014/main" val="1356546291"/>
                    </a:ext>
                  </a:extLst>
                </a:gridCol>
                <a:gridCol w="1182331">
                  <a:extLst>
                    <a:ext uri="{9D8B030D-6E8A-4147-A177-3AD203B41FA5}">
                      <a16:colId xmlns:a16="http://schemas.microsoft.com/office/drawing/2014/main" val="4159402648"/>
                    </a:ext>
                  </a:extLst>
                </a:gridCol>
                <a:gridCol w="633987">
                  <a:extLst>
                    <a:ext uri="{9D8B030D-6E8A-4147-A177-3AD203B41FA5}">
                      <a16:colId xmlns:a16="http://schemas.microsoft.com/office/drawing/2014/main" val="3681925802"/>
                    </a:ext>
                  </a:extLst>
                </a:gridCol>
                <a:gridCol w="2644394">
                  <a:extLst>
                    <a:ext uri="{9D8B030D-6E8A-4147-A177-3AD203B41FA5}">
                      <a16:colId xmlns:a16="http://schemas.microsoft.com/office/drawing/2014/main" val="2485940"/>
                    </a:ext>
                  </a:extLst>
                </a:gridCol>
              </a:tblGrid>
              <a:tr h="196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Оқушының аты-жөні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Сынып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Пәні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Бағасы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Мұғалім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811733403"/>
                  </a:ext>
                </a:extLst>
              </a:tr>
              <a:tr h="40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Абдуллаев Арнур Русланович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6А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Математика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Қазақстан тарихы 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У.Н.Жанболганова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М.Ж.Айткужин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3916719226"/>
                  </a:ext>
                </a:extLst>
              </a:tr>
              <a:tr h="40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Канатбаева Сандугаш Азаматовна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8В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 әдебиеті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Физика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4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Ж.Г.Татенова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Х.Б.Суйесинова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3740319102"/>
                  </a:ext>
                </a:extLst>
              </a:tr>
              <a:tr h="40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Нұрболқызы Аяулым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7Г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Қазақстан тарихы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Ағылшын тілі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4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А.А.Қабажай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М.Б.Тойымбетова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165793335"/>
                  </a:ext>
                </a:extLst>
              </a:tr>
              <a:tr h="40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4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Сақибекұлы Дастан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7Г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Қазақстан тарихы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География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А.А.Қабажай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Г.С.Тулегенова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3722701688"/>
                  </a:ext>
                </a:extLst>
              </a:tr>
              <a:tr h="40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5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Сейткалиева Зарина Бердалыевна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7Г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Қазақстан тарихы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Физика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А.А.Қабажай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А.Б.Жусупова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588868766"/>
                  </a:ext>
                </a:extLst>
              </a:tr>
              <a:tr h="40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6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Шермухамедова Алия Азадовна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7Г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Биология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География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М.Н.Молдашова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Г.С.Тулегенова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1829666145"/>
                  </a:ext>
                </a:extLst>
              </a:tr>
              <a:tr h="40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7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Майрамбек Азат Ержанұлы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5Б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 тілі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Орыс тілі.әдеб.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Ш.Д.Бегайдарова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С.К.Абжанова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3816968319"/>
                  </a:ext>
                </a:extLst>
              </a:tr>
              <a:tr h="446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8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Бақытбеков Диас Алишерович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5В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Қазақ тілі</a:t>
                      </a:r>
                      <a:endParaRPr lang="kk-K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Қазақ әдебиеті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Ш.Д.Бегайдарова</a:t>
                      </a:r>
                      <a:endParaRPr lang="kk-KZ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 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1000587177"/>
                  </a:ext>
                </a:extLst>
              </a:tr>
              <a:tr h="40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9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Бөлекбай Айару Ерланқызы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6В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Ағылшын тілі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Орыс тілі.әдеб.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Ж.С.Сармурзина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Н.М.Нурмаганбетова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4260740814"/>
                  </a:ext>
                </a:extLst>
              </a:tr>
              <a:tr h="446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10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Қобыланды Азамат Бауыржанұлы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6В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Қазақстан тарихы</a:t>
                      </a:r>
                      <a:endParaRPr lang="kk-K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Жаратылыстану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Г.Е.Кабылдина</a:t>
                      </a:r>
                      <a:endParaRPr lang="kk-KZ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О.С.Досмагулова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704215970"/>
                  </a:ext>
                </a:extLst>
              </a:tr>
              <a:tr h="446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11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Рахатова Іңкәр Орынбаевна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6Ә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Математика</a:t>
                      </a:r>
                      <a:endParaRPr lang="kk-K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Жаратылыстану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4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У.Н.Жанболганова</a:t>
                      </a:r>
                      <a:endParaRPr lang="kk-KZ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О.С.Досмагулова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3519460715"/>
                  </a:ext>
                </a:extLst>
              </a:tr>
              <a:tr h="4060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12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Баймырзаев Нұржас Бегалыевич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6Ә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Математика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Ағылшын тілі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 dirty="0">
                          <a:effectLst/>
                        </a:rPr>
                        <a:t>У.Н.Жанболганова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 dirty="0">
                          <a:effectLst/>
                        </a:rPr>
                        <a:t>Ж.С.Сармурзина</a:t>
                      </a: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360912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86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10464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пәннен 3-4-ке шыққан оқушылар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764AC9B-DA87-4316-8166-8CE521627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04864"/>
              </p:ext>
            </p:extLst>
          </p:nvPr>
        </p:nvGraphicFramePr>
        <p:xfrm>
          <a:off x="457200" y="1046440"/>
          <a:ext cx="8229600" cy="5046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358">
                  <a:extLst>
                    <a:ext uri="{9D8B030D-6E8A-4147-A177-3AD203B41FA5}">
                      <a16:colId xmlns:a16="http://schemas.microsoft.com/office/drawing/2014/main" val="2948314339"/>
                    </a:ext>
                  </a:extLst>
                </a:gridCol>
                <a:gridCol w="2680543">
                  <a:extLst>
                    <a:ext uri="{9D8B030D-6E8A-4147-A177-3AD203B41FA5}">
                      <a16:colId xmlns:a16="http://schemas.microsoft.com/office/drawing/2014/main" val="3891351072"/>
                    </a:ext>
                  </a:extLst>
                </a:gridCol>
                <a:gridCol w="633987">
                  <a:extLst>
                    <a:ext uri="{9D8B030D-6E8A-4147-A177-3AD203B41FA5}">
                      <a16:colId xmlns:a16="http://schemas.microsoft.com/office/drawing/2014/main" val="2232519705"/>
                    </a:ext>
                  </a:extLst>
                </a:gridCol>
                <a:gridCol w="1182331">
                  <a:extLst>
                    <a:ext uri="{9D8B030D-6E8A-4147-A177-3AD203B41FA5}">
                      <a16:colId xmlns:a16="http://schemas.microsoft.com/office/drawing/2014/main" val="3084325097"/>
                    </a:ext>
                  </a:extLst>
                </a:gridCol>
                <a:gridCol w="633987">
                  <a:extLst>
                    <a:ext uri="{9D8B030D-6E8A-4147-A177-3AD203B41FA5}">
                      <a16:colId xmlns:a16="http://schemas.microsoft.com/office/drawing/2014/main" val="3876544319"/>
                    </a:ext>
                  </a:extLst>
                </a:gridCol>
                <a:gridCol w="2644394">
                  <a:extLst>
                    <a:ext uri="{9D8B030D-6E8A-4147-A177-3AD203B41FA5}">
                      <a16:colId xmlns:a16="http://schemas.microsoft.com/office/drawing/2014/main" val="909571262"/>
                    </a:ext>
                  </a:extLst>
                </a:gridCol>
              </a:tblGrid>
              <a:tr h="49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Елсүйеров Елнұр Нурканович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6Ә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Математика</a:t>
                      </a:r>
                      <a:endParaRPr lang="kk-K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Жаратылыстану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У.Н.Жанболганова</a:t>
                      </a:r>
                      <a:endParaRPr lang="kk-KZ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О.С.Досмагулова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872229067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14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57275" algn="l"/>
                        </a:tabLst>
                      </a:pPr>
                      <a:r>
                        <a:rPr lang="kk-KZ" sz="1000" dirty="0">
                          <a:effectLst/>
                        </a:rPr>
                        <a:t>Насир Маржан Сансызбайқызы</a:t>
                      </a: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9Г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Биология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Ағылшын тілі</a:t>
                      </a: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Г.А.Абдрахметова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А.А.Тилеуова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79673547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15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Джарылкасынова Ару 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8А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Қазақстан тарихы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Биология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А.Ж.Сейтказиева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Г.А.Абдрахметова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797751749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16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Мухамадиев Сержан Эрланович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5Г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Ағылшын тілі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 әдебиеті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Г.А.Тлебаева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Ш.Д.Бегайдарова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1578800998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17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Кайпназарова Аяжан Батырхановна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9Б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Химия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Физика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А.К.Асылбекова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А.Б.Жусупова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54449164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18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Жұмабай Мағжан Талғатұлы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8Г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 әдебиеті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Ағылшын тілі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4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Г.Г.Смагулова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А.А.Тилеуова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1387888155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19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Абдуллаев Нурислам Тункатарович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5Д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Математика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Қазақстан тарихы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С.К.Кубекова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Г.Е.Кабылдина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125230720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20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Алтынбекова Арзу Муратбековна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5Д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 әдебиеті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Қазақстан тарихы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М.К.Туребаева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Г.Е.Кабылдина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359719038"/>
                  </a:ext>
                </a:extLst>
              </a:tr>
              <a:tr h="4466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21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Хайбулла Ернур Серікұлы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5Д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Орыс тілі.әдеб.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Ағылшын тілі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У.Б.Идрисова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000">
                          <a:effectLst/>
                        </a:rPr>
                        <a:t>А.О.Олжабек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828343784"/>
                  </a:ext>
                </a:extLst>
              </a:tr>
              <a:tr h="49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22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Ерназарова Назерке Кудабаевна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9Ә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Биология</a:t>
                      </a:r>
                      <a:endParaRPr lang="kk-K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Ағылшын тілі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Г.А.Абдрахметова</a:t>
                      </a:r>
                      <a:endParaRPr lang="kk-KZ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>
                          <a:effectLst/>
                        </a:rPr>
                        <a:t>А.М.Карамергенов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4182150896"/>
                  </a:ext>
                </a:extLst>
              </a:tr>
              <a:tr h="491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23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Танатар Манат Асылмуратұлы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9Ә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География</a:t>
                      </a:r>
                      <a:endParaRPr lang="kk-KZ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Ағылшын тілі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effectLst/>
                        </a:rPr>
                        <a:t>3</a:t>
                      </a:r>
                      <a:endParaRPr lang="kk-KZ" sz="100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 dirty="0">
                          <a:effectLst/>
                        </a:rPr>
                        <a:t>А.А.Қабажай</a:t>
                      </a:r>
                      <a:endParaRPr lang="kk-KZ" sz="1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71550" algn="l"/>
                        </a:tabLst>
                      </a:pPr>
                      <a:r>
                        <a:rPr lang="kk-KZ" sz="1100" dirty="0">
                          <a:effectLst/>
                        </a:rPr>
                        <a:t>Г.А.Тлебаева</a:t>
                      </a:r>
                      <a:endParaRPr lang="kk-KZ" sz="1000" dirty="0">
                        <a:solidFill>
                          <a:srgbClr val="0D0D0D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/>
                </a:tc>
                <a:extLst>
                  <a:ext uri="{0D108BD9-81ED-4DB2-BD59-A6C34878D82A}">
                    <a16:rowId xmlns:a16="http://schemas.microsoft.com/office/drawing/2014/main" val="2386937794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4B54F6B1-E424-45C3-86B0-627C5C09A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446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81160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033332"/>
              </p:ext>
            </p:extLst>
          </p:nvPr>
        </p:nvGraphicFramePr>
        <p:xfrm>
          <a:off x="428596" y="1031050"/>
          <a:ext cx="8143931" cy="5856928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72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Сыныптар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6195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Барлығы</a:t>
                      </a:r>
                      <a:r>
                        <a:rPr lang="kk-KZ" sz="1800" b="1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Дәлелді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Дәлелсіз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5г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ru-RU" dirty="0"/>
                        <a:t>5д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247780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6г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7а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7ә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7б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kk-KZ" dirty="0"/>
                        <a:t>7в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1768">
                <a:tc>
                  <a:txBody>
                    <a:bodyPr/>
                    <a:lstStyle/>
                    <a:p>
                      <a:r>
                        <a:rPr lang="ru-RU" dirty="0"/>
                        <a:t>7г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086762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10310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1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Қалдырған</a:t>
            </a:r>
            <a:r>
              <a:rPr kumimoji="0" lang="kk-KZ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сағат сандары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19141"/>
              </p:ext>
            </p:extLst>
          </p:nvPr>
        </p:nvGraphicFramePr>
        <p:xfrm>
          <a:off x="428596" y="714351"/>
          <a:ext cx="8143931" cy="5498324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42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Сыныптар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6195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Барлығы</a:t>
                      </a:r>
                      <a:r>
                        <a:rPr lang="kk-KZ" sz="1800" b="1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R="36195" algn="just" fontAlgn="base"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Дәлелді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Calibri"/>
                          <a:cs typeface="Times New Roman"/>
                        </a:rPr>
                        <a:t>Дәлелсіз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8г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9а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9ә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9б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9в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9г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10а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dirty="0"/>
                        <a:t>11а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223">
                <a:tc>
                  <a:txBody>
                    <a:bodyPr/>
                    <a:lstStyle/>
                    <a:p>
                      <a:r>
                        <a:rPr lang="kk-KZ" b="1" dirty="0">
                          <a:latin typeface="Times New Roman" pitchFamily="18" charset="0"/>
                          <a:cs typeface="Times New Roman" pitchFamily="18" charset="0"/>
                        </a:rPr>
                        <a:t>Жалпы: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6428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5491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937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57290" y="0"/>
            <a:ext cx="6643734" cy="677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254833"/>
              </p:ext>
            </p:extLst>
          </p:nvPr>
        </p:nvGraphicFramePr>
        <p:xfrm>
          <a:off x="285721" y="677108"/>
          <a:ext cx="8539352" cy="6998004"/>
        </p:xfrm>
        <a:graphic>
          <a:graphicData uri="http://schemas.openxmlformats.org/drawingml/2006/table">
            <a:tbl>
              <a:tblPr/>
              <a:tblGrid>
                <a:gridCol w="642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1809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Сыныптар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 сапасы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6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strike="noStrike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strike="noStrike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жылдық</a:t>
                      </a:r>
                      <a:endParaRPr lang="ru-RU" sz="1800" b="1" strike="noStrik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тоқсан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жылдық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тоқсан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жылдық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тоқсан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60,7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5ә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5б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5в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40,7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5г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5д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34,6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570206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23/17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18/14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67/30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59/31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55,2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47</a:t>
                      </a:r>
                      <a:r>
                        <a:rPr lang="kk-KZ" sz="1800" b="1" dirty="0"/>
                        <a:t>,5</a:t>
                      </a:r>
                      <a:endParaRPr lang="ru-RU" sz="1800" b="1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46295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11/4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6ә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6б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60,7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55,1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6в</a:t>
                      </a:r>
                      <a:endParaRPr lang="ru-RU" sz="1800" b="1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6г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13/7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23/20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20/15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55/26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49/27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56,9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51,7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895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59,2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40,7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7ә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15/12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12/9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62,9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7б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9/4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53,8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7в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10/4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7/3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33,3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7г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19/10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7/5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58/29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48/28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59,7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09507"/>
                  </a:ext>
                </a:extLst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69277"/>
            <a:ext cx="807249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Сыныптар бойынша білім көрсеткіші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26564"/>
              </p:ext>
            </p:extLst>
          </p:nvPr>
        </p:nvGraphicFramePr>
        <p:xfrm>
          <a:off x="285721" y="428613"/>
          <a:ext cx="8643996" cy="7251074"/>
        </p:xfrm>
        <a:graphic>
          <a:graphicData uri="http://schemas.openxmlformats.org/drawingml/2006/table">
            <a:tbl>
              <a:tblPr/>
              <a:tblGrid>
                <a:gridCol w="67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66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91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Сыныптар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Үздіктер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Екпінділер</a:t>
                      </a:r>
                      <a:endParaRPr lang="ru-RU" sz="1800" b="1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Білім сапасы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Динамика 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2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жылдық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тоқсан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жылдық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 тоқсан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2022-2023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жылдық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2023-2024</a:t>
                      </a: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 тоқсан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43,4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8ә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8б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8в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8г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15/7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1/0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58/29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55/27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49,2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42,4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937726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10/3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9ә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34,6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9б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26,9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9в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9г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9/9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1/1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2/2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48/28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37/23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39,5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30,2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745608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4/3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20/12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8/6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41,3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11а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5/5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14/11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11/10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55,1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9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Бар: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9/8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9/8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34/23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19/16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53,7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47,3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703294"/>
                  </a:ext>
                </a:extLst>
              </a:tr>
              <a:tr h="606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жал:пы:</a:t>
                      </a:r>
                      <a:endParaRPr lang="ru-RU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53,2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46,3</a:t>
                      </a:r>
                    </a:p>
                  </a:txBody>
                  <a:tcPr marL="66745" marR="66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745" marR="66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71947"/>
              </p:ext>
            </p:extLst>
          </p:nvPr>
        </p:nvGraphicFramePr>
        <p:xfrm>
          <a:off x="500035" y="1142981"/>
          <a:ext cx="8072494" cy="5072101"/>
        </p:xfrm>
        <a:graphic>
          <a:graphicData uri="http://schemas.openxmlformats.org/drawingml/2006/table">
            <a:tbl>
              <a:tblPr/>
              <a:tblGrid>
                <a:gridCol w="2218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2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6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4397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Сыныптар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2022-2023 оқу жылы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2023-2024</a:t>
                      </a:r>
                      <a:r>
                        <a:rPr lang="kk-KZ" sz="2000" b="1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оқу жылы,1 тоқсан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динамика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92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5-9</a:t>
                      </a:r>
                      <a:r>
                        <a:rPr lang="kk-KZ" sz="20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сынып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43</a:t>
                      </a:r>
                      <a:endParaRPr lang="ru-RU" dirty="0"/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92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10-11 сынып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45,5</a:t>
                      </a:r>
                      <a:endParaRPr lang="ru-RU" dirty="0"/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47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+1,5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92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aseline="0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5-11 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44,2</a:t>
                      </a:r>
                      <a:endParaRPr lang="ru-RU" dirty="0"/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44,5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+0,3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92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chemeClr val="tx1"/>
                          </a:solidFill>
                          <a:latin typeface="Calibri"/>
                          <a:cs typeface="Times New Roman"/>
                        </a:rPr>
                        <a:t>2-11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47</a:t>
                      </a:r>
                      <a:endParaRPr lang="ru-RU" dirty="0"/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46,3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-0,7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85728"/>
            <a:ext cx="7143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Жалпы білім сапасының  салыстырмалы көрсеткіші</a:t>
            </a:r>
            <a:endParaRPr kumimoji="0" lang="kk-KZ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929909"/>
              </p:ext>
            </p:extLst>
          </p:nvPr>
        </p:nvGraphicFramePr>
        <p:xfrm>
          <a:off x="785785" y="1357300"/>
          <a:ext cx="7500991" cy="2214576"/>
        </p:xfrm>
        <a:graphic>
          <a:graphicData uri="http://schemas.openxmlformats.org/drawingml/2006/table">
            <a:tbl>
              <a:tblPr/>
              <a:tblGrid>
                <a:gridCol w="1714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583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2022-2023</a:t>
                      </a: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оқу</a:t>
                      </a:r>
                      <a:r>
                        <a:rPr lang="kk-KZ" sz="18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жылы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2022-2023</a:t>
                      </a:r>
                    </a:p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оқу жылы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cs typeface="Times New Roman"/>
                        </a:rPr>
                        <a:t>Динамика 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5-9 сынып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25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26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+1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cs typeface="Times New Roman"/>
                        </a:rPr>
                        <a:t>10-11сынып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-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5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cs typeface="Times New Roman"/>
                        </a:rPr>
                        <a:t>1-11сынып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27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28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+1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42976" y="357167"/>
            <a:ext cx="65008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/>
              <a:t> </a:t>
            </a:r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 комплектісінің көрсеткіштері </a:t>
            </a:r>
          </a:p>
          <a:p>
            <a:pPr algn="ctr"/>
            <a:r>
              <a:rPr lang="kk-KZ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(2022-2023 оқу жылымен салыстырмалы түрде)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706447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Оқушылардың контингенті 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32994"/>
              </p:ext>
            </p:extLst>
          </p:nvPr>
        </p:nvGraphicFramePr>
        <p:xfrm>
          <a:off x="785784" y="4286256"/>
          <a:ext cx="7572429" cy="1500198"/>
        </p:xfrm>
        <a:graphic>
          <a:graphicData uri="http://schemas.openxmlformats.org/drawingml/2006/table">
            <a:tbl>
              <a:tblPr/>
              <a:tblGrid>
                <a:gridCol w="2524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11112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2022-2023</a:t>
                      </a:r>
                      <a:r>
                        <a:rPr lang="kk-KZ" sz="1800" baseline="0" dirty="0">
                          <a:latin typeface="Times New Roman"/>
                          <a:cs typeface="Times New Roman"/>
                        </a:rPr>
                        <a:t> о</a:t>
                      </a: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қу жылы</a:t>
                      </a:r>
                    </a:p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5-11 сынып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2023-2024</a:t>
                      </a:r>
                      <a:r>
                        <a:rPr lang="kk-KZ" sz="1800" baseline="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оқу жылы</a:t>
                      </a:r>
                    </a:p>
                    <a:p>
                      <a:pPr marL="36195"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5-11 сынып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Динамика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86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709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760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cs typeface="Times New Roman"/>
                        </a:rPr>
                        <a:t>+51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28662" y="0"/>
            <a:ext cx="74295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339820"/>
              </p:ext>
            </p:extLst>
          </p:nvPr>
        </p:nvGraphicFramePr>
        <p:xfrm>
          <a:off x="785786" y="1142985"/>
          <a:ext cx="7572428" cy="5072097"/>
        </p:xfrm>
        <a:graphic>
          <a:graphicData uri="http://schemas.openxmlformats.org/drawingml/2006/table">
            <a:tbl>
              <a:tblPr/>
              <a:tblGrid>
                <a:gridCol w="1577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5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86687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Сыныптар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Тоқсан</a:t>
                      </a:r>
                      <a:r>
                        <a:rPr lang="kk-KZ" sz="1800" b="1" kern="12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басында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Келген 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Кеткен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Тоқсан</a:t>
                      </a:r>
                      <a:r>
                        <a:rPr lang="kk-KZ" sz="1800" b="1" kern="1200" baseline="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 соңында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5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Calibri"/>
                          <a:cs typeface="Times New Roman"/>
                        </a:rPr>
                        <a:t>161/70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1/1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162/71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6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143/60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1/0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144/60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7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133/60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1/1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134/61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8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131/57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1/1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132/58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9 </a:t>
                      </a:r>
                      <a:r>
                        <a:rPr lang="kk-KZ" sz="1800" kern="12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сыныптар</a:t>
                      </a: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cs typeface="Times New Roman"/>
                        </a:rPr>
                        <a:t>127/58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3/1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1/1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129/58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5-9 сынып 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cs typeface="Times New Roman"/>
                        </a:rPr>
                        <a:t>695/305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7/4</a:t>
                      </a:r>
                      <a:endParaRPr lang="ru-RU" b="1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1/1</a:t>
                      </a:r>
                      <a:endParaRPr lang="ru-RU" b="1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701/308</a:t>
                      </a:r>
                      <a:endParaRPr lang="ru-RU" b="1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10 сынып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29/20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29/20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9167" marR="9167" marT="91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11 сынып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kern="1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30/23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30/23</a:t>
                      </a:r>
                      <a:endParaRPr lang="ru-RU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10-11сынып </a:t>
                      </a:r>
                      <a:endParaRPr lang="ru-RU" sz="180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59/43</a:t>
                      </a:r>
                      <a:endParaRPr lang="ru-RU" sz="1800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-</a:t>
                      </a:r>
                      <a:endParaRPr lang="ru-RU" b="1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-</a:t>
                      </a:r>
                      <a:endParaRPr lang="ru-RU" b="1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59/43</a:t>
                      </a:r>
                      <a:endParaRPr lang="ru-RU" b="1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541"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5-11сынып 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cs typeface="Times New Roman"/>
                        </a:rPr>
                        <a:t>754/348</a:t>
                      </a:r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7/4</a:t>
                      </a:r>
                      <a:endParaRPr lang="ru-RU" b="1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1/1</a:t>
                      </a:r>
                      <a:endParaRPr lang="ru-RU" b="1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760/351</a:t>
                      </a:r>
                      <a:endParaRPr lang="ru-RU" b="1" dirty="0"/>
                    </a:p>
                  </a:txBody>
                  <a:tcPr marL="33000" marR="33000" marT="672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142976" y="0"/>
            <a:ext cx="721523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Оқушылар қозғалысы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17906"/>
              </p:ext>
            </p:extLst>
          </p:nvPr>
        </p:nvGraphicFramePr>
        <p:xfrm>
          <a:off x="500034" y="1643050"/>
          <a:ext cx="8001056" cy="4500592"/>
        </p:xfrm>
        <a:graphic>
          <a:graphicData uri="http://schemas.openxmlformats.org/drawingml/2006/table">
            <a:tbl>
              <a:tblPr/>
              <a:tblGrid>
                <a:gridCol w="214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жылдық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1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Жаратылыстану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-0,3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57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357166"/>
            <a:ext cx="850112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Пәндер бойынша 1 тоқсандағы  үлгерім нәтижесі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kk-KZ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2022-2023 оқу жылымен</a:t>
            </a:r>
            <a:r>
              <a:rPr kumimoji="0" lang="kk-K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салыстырмалы түрде)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685081"/>
              </p:ext>
            </p:extLst>
          </p:nvPr>
        </p:nvGraphicFramePr>
        <p:xfrm>
          <a:off x="500036" y="1428740"/>
          <a:ext cx="8286806" cy="4786340"/>
        </p:xfrm>
        <a:graphic>
          <a:graphicData uri="http://schemas.openxmlformats.org/drawingml/2006/table">
            <a:tbl>
              <a:tblPr/>
              <a:tblGrid>
                <a:gridCol w="2071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1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жылдық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1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-5,1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Жаратылыстану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Дүниежүзі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8634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72,3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-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357290" y="428604"/>
            <a:ext cx="6786610" cy="9848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751553"/>
              </p:ext>
            </p:extLst>
          </p:nvPr>
        </p:nvGraphicFramePr>
        <p:xfrm>
          <a:off x="500033" y="1214422"/>
          <a:ext cx="8072495" cy="5072102"/>
        </p:xfrm>
        <a:graphic>
          <a:graphicData uri="http://schemas.openxmlformats.org/drawingml/2006/table">
            <a:tbl>
              <a:tblPr/>
              <a:tblGrid>
                <a:gridCol w="2017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жылдық</a:t>
                      </a:r>
                      <a:r>
                        <a:rPr lang="kk-KZ" sz="18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1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67,2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74,6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Дүниежүзі тарихы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293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0"/>
            <a:ext cx="7000924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262968"/>
              </p:ext>
            </p:extLst>
          </p:nvPr>
        </p:nvGraphicFramePr>
        <p:xfrm>
          <a:off x="500035" y="1214424"/>
          <a:ext cx="8143930" cy="5143530"/>
        </p:xfrm>
        <a:graphic>
          <a:graphicData uri="http://schemas.openxmlformats.org/drawingml/2006/table">
            <a:tbl>
              <a:tblPr/>
              <a:tblGrid>
                <a:gridCol w="2035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61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6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жылдық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1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77,8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76,2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58,7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69,8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Дүниежүзі тарихы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61,1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7395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72,2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14414" y="0"/>
            <a:ext cx="6858048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672875"/>
              </p:ext>
            </p:extLst>
          </p:nvPr>
        </p:nvGraphicFramePr>
        <p:xfrm>
          <a:off x="500036" y="1071540"/>
          <a:ext cx="8072493" cy="4929228"/>
        </p:xfrm>
        <a:graphic>
          <a:graphicData uri="http://schemas.openxmlformats.org/drawingml/2006/table">
            <a:tbl>
              <a:tblPr/>
              <a:tblGrid>
                <a:gridCol w="201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8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8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жылдық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1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-20,2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-11,4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58,9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-6,1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0769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40,9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0"/>
            <a:ext cx="7143800" cy="9848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01345"/>
              </p:ext>
            </p:extLst>
          </p:nvPr>
        </p:nvGraphicFramePr>
        <p:xfrm>
          <a:off x="357158" y="1071546"/>
          <a:ext cx="8215369" cy="5429284"/>
        </p:xfrm>
        <a:graphic>
          <a:graphicData uri="http://schemas.openxmlformats.org/drawingml/2006/table">
            <a:tbl>
              <a:tblPr/>
              <a:tblGrid>
                <a:gridCol w="205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6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1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51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Пәндер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 жылдық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1 тоқсан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динамика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тілі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 әдебиеті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Орыс тілі.әдебиеті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65,1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Ағылшын тілі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75,2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Алгебра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Геометрия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D0D0D"/>
                          </a:solidFill>
                          <a:latin typeface="Times New Roman"/>
                          <a:ea typeface="Calibri"/>
                        </a:rPr>
                        <a:t>52,7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>
                          <a:latin typeface="Times New Roman"/>
                          <a:ea typeface="Times New Roman"/>
                          <a:cs typeface="Times New Roman"/>
                        </a:rPr>
                        <a:t>Ақпараттану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-25,7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/>
                          <a:ea typeface="Times New Roman"/>
                          <a:cs typeface="Times New Roman"/>
                        </a:rPr>
                        <a:t>Қазақстан тарихы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Физика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Дүниежүзі тарихы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marR="36195" algn="just" fontAlgn="base">
                        <a:spcAft>
                          <a:spcPts val="0"/>
                        </a:spcAft>
                      </a:pPr>
                      <a:r>
                        <a:rPr lang="kk-KZ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0"/>
            <a:ext cx="8072494" cy="9848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сыныптар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2968</TotalTime>
  <Words>1770</Words>
  <Application>Microsoft Office PowerPoint</Application>
  <PresentationFormat>Экран (4:3)</PresentationFormat>
  <Paragraphs>1187</Paragraphs>
  <Slides>19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  I тоқсан бойынша  оқу үлгерімінің талдауы (5-11 сыныптар)    2023-2024 оқу жылы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Дарига Ахметова</cp:lastModifiedBy>
  <cp:revision>190</cp:revision>
  <cp:lastPrinted>2023-11-02T06:37:12Z</cp:lastPrinted>
  <dcterms:created xsi:type="dcterms:W3CDTF">2021-08-23T04:23:04Z</dcterms:created>
  <dcterms:modified xsi:type="dcterms:W3CDTF">2023-11-02T10:20:41Z</dcterms:modified>
</cp:coreProperties>
</file>