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57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3" r:id="rId22"/>
    <p:sldId id="284" r:id="rId23"/>
    <p:sldId id="274" r:id="rId24"/>
    <p:sldId id="275" r:id="rId25"/>
    <p:sldId id="276" r:id="rId26"/>
    <p:sldId id="28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0" autoAdjust="0"/>
  </p:normalViewPr>
  <p:slideViewPr>
    <p:cSldViewPr>
      <p:cViewPr varScale="1">
        <p:scale>
          <a:sx n="63" d="100"/>
          <a:sy n="63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DDD10-5EE2-45F3-AC23-95ABF54BA4FF}" type="datetimeFigureOut">
              <a:rPr lang="kk-KZ" smtClean="0"/>
              <a:t>29.08.2023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480D0-88C5-4A51-9A67-E1FAE66E1F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9366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480D0-88C5-4A51-9A67-E1FAE66E1F9A}" type="slidenum">
              <a:rPr lang="kk-KZ" smtClean="0"/>
              <a:t>19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4918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5-11 сыныптар бойынша </a:t>
            </a: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оқу-тәрбие жұмысының </a:t>
            </a: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талдауы</a:t>
            </a: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2022-2023 оқу жылы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-30778"/>
            <a:ext cx="7143800" cy="11079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сыныптар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D48B390-FDE9-427D-805C-5289B85CB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83989"/>
              </p:ext>
            </p:extLst>
          </p:nvPr>
        </p:nvGraphicFramePr>
        <p:xfrm>
          <a:off x="683569" y="1077218"/>
          <a:ext cx="7848872" cy="5382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603">
                  <a:extLst>
                    <a:ext uri="{9D8B030D-6E8A-4147-A177-3AD203B41FA5}">
                      <a16:colId xmlns:a16="http://schemas.microsoft.com/office/drawing/2014/main" val="3775398707"/>
                    </a:ext>
                  </a:extLst>
                </a:gridCol>
                <a:gridCol w="1962423">
                  <a:extLst>
                    <a:ext uri="{9D8B030D-6E8A-4147-A177-3AD203B41FA5}">
                      <a16:colId xmlns:a16="http://schemas.microsoft.com/office/drawing/2014/main" val="2742017514"/>
                    </a:ext>
                  </a:extLst>
                </a:gridCol>
                <a:gridCol w="1962423">
                  <a:extLst>
                    <a:ext uri="{9D8B030D-6E8A-4147-A177-3AD203B41FA5}">
                      <a16:colId xmlns:a16="http://schemas.microsoft.com/office/drawing/2014/main" val="4273420058"/>
                    </a:ext>
                  </a:extLst>
                </a:gridCol>
                <a:gridCol w="1962423">
                  <a:extLst>
                    <a:ext uri="{9D8B030D-6E8A-4147-A177-3AD203B41FA5}">
                      <a16:colId xmlns:a16="http://schemas.microsoft.com/office/drawing/2014/main" val="555296275"/>
                    </a:ext>
                  </a:extLst>
                </a:gridCol>
              </a:tblGrid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57512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444414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693859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+13,9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246037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73,6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+8,5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675375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2519223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41,9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934739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434739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49,6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218657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-10,8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7127789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43,4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543103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972607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833400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Қоғам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56,8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5848230"/>
                  </a:ext>
                </a:extLst>
              </a:tr>
              <a:tr h="32960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41,1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+13,9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14276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-61555"/>
            <a:ext cx="807249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45C16DE-C7A5-491B-AC3E-4E6E57CDF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15916"/>
              </p:ext>
            </p:extLst>
          </p:nvPr>
        </p:nvGraphicFramePr>
        <p:xfrm>
          <a:off x="683568" y="1107996"/>
          <a:ext cx="7632846" cy="56917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019">
                  <a:extLst>
                    <a:ext uri="{9D8B030D-6E8A-4147-A177-3AD203B41FA5}">
                      <a16:colId xmlns:a16="http://schemas.microsoft.com/office/drawing/2014/main" val="3573014310"/>
                    </a:ext>
                  </a:extLst>
                </a:gridCol>
                <a:gridCol w="1906206">
                  <a:extLst>
                    <a:ext uri="{9D8B030D-6E8A-4147-A177-3AD203B41FA5}">
                      <a16:colId xmlns:a16="http://schemas.microsoft.com/office/drawing/2014/main" val="51575600"/>
                    </a:ext>
                  </a:extLst>
                </a:gridCol>
                <a:gridCol w="1906206">
                  <a:extLst>
                    <a:ext uri="{9D8B030D-6E8A-4147-A177-3AD203B41FA5}">
                      <a16:colId xmlns:a16="http://schemas.microsoft.com/office/drawing/2014/main" val="3854912263"/>
                    </a:ext>
                  </a:extLst>
                </a:gridCol>
                <a:gridCol w="1909415">
                  <a:extLst>
                    <a:ext uri="{9D8B030D-6E8A-4147-A177-3AD203B41FA5}">
                      <a16:colId xmlns:a16="http://schemas.microsoft.com/office/drawing/2014/main" val="3112787802"/>
                    </a:ext>
                  </a:extLst>
                </a:gridCol>
              </a:tblGrid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79941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8382525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86,2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134722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89,7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90,0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328996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75,9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1877772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857977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69,0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2367562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89,7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90,0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922831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89,7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549711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880317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36021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126247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229850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276795"/>
                  </a:ext>
                </a:extLst>
              </a:tr>
              <a:tr h="3371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6343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-61555"/>
            <a:ext cx="664373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53BA782-C0FC-4D1A-AE36-F37466EDA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99344"/>
              </p:ext>
            </p:extLst>
          </p:nvPr>
        </p:nvGraphicFramePr>
        <p:xfrm>
          <a:off x="683568" y="1107996"/>
          <a:ext cx="7992886" cy="554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162">
                  <a:extLst>
                    <a:ext uri="{9D8B030D-6E8A-4147-A177-3AD203B41FA5}">
                      <a16:colId xmlns:a16="http://schemas.microsoft.com/office/drawing/2014/main" val="2227476195"/>
                    </a:ext>
                  </a:extLst>
                </a:gridCol>
                <a:gridCol w="1996121">
                  <a:extLst>
                    <a:ext uri="{9D8B030D-6E8A-4147-A177-3AD203B41FA5}">
                      <a16:colId xmlns:a16="http://schemas.microsoft.com/office/drawing/2014/main" val="1337165395"/>
                    </a:ext>
                  </a:extLst>
                </a:gridCol>
                <a:gridCol w="1996121">
                  <a:extLst>
                    <a:ext uri="{9D8B030D-6E8A-4147-A177-3AD203B41FA5}">
                      <a16:colId xmlns:a16="http://schemas.microsoft.com/office/drawing/2014/main" val="680388890"/>
                    </a:ext>
                  </a:extLst>
                </a:gridCol>
                <a:gridCol w="1999482">
                  <a:extLst>
                    <a:ext uri="{9D8B030D-6E8A-4147-A177-3AD203B41FA5}">
                      <a16:colId xmlns:a16="http://schemas.microsoft.com/office/drawing/2014/main" val="3392760391"/>
                    </a:ext>
                  </a:extLst>
                </a:gridCol>
              </a:tblGrid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055228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283778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+17,3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068972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тілі,әдебиеті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277912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41,4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+20,7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408860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41,4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51,7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146345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41,4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8036979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+20,7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0381921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62,1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9332867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-27,6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74337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41,4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+13,8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0205393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0772129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69,0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430707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253932"/>
                  </a:ext>
                </a:extLst>
              </a:tr>
              <a:tr h="34195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0174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0"/>
            <a:ext cx="85011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ctr"/>
              </a:tabLst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ctr"/>
              </a:tabLst>
            </a:pPr>
            <a:endParaRPr lang="kk-KZ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ctr"/>
              </a:tabLst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Жалпы пәндер бойынша соңғы екі жылдың білім сапасы 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ctr"/>
              </a:tabLst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(жылдық)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ctr"/>
              </a:tabLst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сыныптар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ctr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0D1814E-9BF9-42E8-B1D3-EE1A7D4CC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34676"/>
              </p:ext>
            </p:extLst>
          </p:nvPr>
        </p:nvGraphicFramePr>
        <p:xfrm>
          <a:off x="827584" y="1569660"/>
          <a:ext cx="7416824" cy="5027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624">
                  <a:extLst>
                    <a:ext uri="{9D8B030D-6E8A-4147-A177-3AD203B41FA5}">
                      <a16:colId xmlns:a16="http://schemas.microsoft.com/office/drawing/2014/main" val="180619448"/>
                    </a:ext>
                  </a:extLst>
                </a:gridCol>
                <a:gridCol w="1854400">
                  <a:extLst>
                    <a:ext uri="{9D8B030D-6E8A-4147-A177-3AD203B41FA5}">
                      <a16:colId xmlns:a16="http://schemas.microsoft.com/office/drawing/2014/main" val="4239807856"/>
                    </a:ext>
                  </a:extLst>
                </a:gridCol>
                <a:gridCol w="1854400">
                  <a:extLst>
                    <a:ext uri="{9D8B030D-6E8A-4147-A177-3AD203B41FA5}">
                      <a16:colId xmlns:a16="http://schemas.microsoft.com/office/drawing/2014/main" val="3862453936"/>
                    </a:ext>
                  </a:extLst>
                </a:gridCol>
                <a:gridCol w="1854400">
                  <a:extLst>
                    <a:ext uri="{9D8B030D-6E8A-4147-A177-3AD203B41FA5}">
                      <a16:colId xmlns:a16="http://schemas.microsoft.com/office/drawing/2014/main" val="2259278992"/>
                    </a:ext>
                  </a:extLst>
                </a:gridCol>
              </a:tblGrid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549810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2534400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287720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-3,4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11493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-6,5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470954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Математика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66,2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536266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Жаратылыстану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62,8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-4,9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097606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283254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5024875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4868338"/>
                  </a:ext>
                </a:extLst>
              </a:tr>
              <a:tr h="4046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  <a:tabLst>
                          <a:tab pos="666750" algn="ctr"/>
                        </a:tabLs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234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57224" y="-61555"/>
            <a:ext cx="757242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45FAD86-E860-4F41-A2E3-B7B4B441F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43764"/>
              </p:ext>
            </p:extLst>
          </p:nvPr>
        </p:nvGraphicFramePr>
        <p:xfrm>
          <a:off x="714348" y="1107996"/>
          <a:ext cx="7572427" cy="5315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872">
                  <a:extLst>
                    <a:ext uri="{9D8B030D-6E8A-4147-A177-3AD203B41FA5}">
                      <a16:colId xmlns:a16="http://schemas.microsoft.com/office/drawing/2014/main" val="2027401996"/>
                    </a:ext>
                  </a:extLst>
                </a:gridCol>
                <a:gridCol w="1889525">
                  <a:extLst>
                    <a:ext uri="{9D8B030D-6E8A-4147-A177-3AD203B41FA5}">
                      <a16:colId xmlns:a16="http://schemas.microsoft.com/office/drawing/2014/main" val="2297521044"/>
                    </a:ext>
                  </a:extLst>
                </a:gridCol>
                <a:gridCol w="1889525">
                  <a:extLst>
                    <a:ext uri="{9D8B030D-6E8A-4147-A177-3AD203B41FA5}">
                      <a16:colId xmlns:a16="http://schemas.microsoft.com/office/drawing/2014/main" val="1693696827"/>
                    </a:ext>
                  </a:extLst>
                </a:gridCol>
                <a:gridCol w="1893505">
                  <a:extLst>
                    <a:ext uri="{9D8B030D-6E8A-4147-A177-3AD203B41FA5}">
                      <a16:colId xmlns:a16="http://schemas.microsoft.com/office/drawing/2014/main" val="2160613288"/>
                    </a:ext>
                  </a:extLst>
                </a:gridCol>
              </a:tblGrid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Пәндер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9023954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082239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+0,8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090484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379708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71.0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-3,8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95093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Математика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62,7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280696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Жаратылыстану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88987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73,9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454745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75,4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288246"/>
                  </a:ext>
                </a:extLst>
              </a:tr>
              <a:tr h="52013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-0,2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50214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-61555"/>
            <a:ext cx="821537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95F48C5-C3CD-4868-8DD3-55BBAC62B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25638"/>
              </p:ext>
            </p:extLst>
          </p:nvPr>
        </p:nvGraphicFramePr>
        <p:xfrm>
          <a:off x="827584" y="908720"/>
          <a:ext cx="7488831" cy="5579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6537">
                  <a:extLst>
                    <a:ext uri="{9D8B030D-6E8A-4147-A177-3AD203B41FA5}">
                      <a16:colId xmlns:a16="http://schemas.microsoft.com/office/drawing/2014/main" val="2548031146"/>
                    </a:ext>
                  </a:extLst>
                </a:gridCol>
                <a:gridCol w="1869453">
                  <a:extLst>
                    <a:ext uri="{9D8B030D-6E8A-4147-A177-3AD203B41FA5}">
                      <a16:colId xmlns:a16="http://schemas.microsoft.com/office/drawing/2014/main" val="191494871"/>
                    </a:ext>
                  </a:extLst>
                </a:gridCol>
                <a:gridCol w="1869453">
                  <a:extLst>
                    <a:ext uri="{9D8B030D-6E8A-4147-A177-3AD203B41FA5}">
                      <a16:colId xmlns:a16="http://schemas.microsoft.com/office/drawing/2014/main" val="2986730798"/>
                    </a:ext>
                  </a:extLst>
                </a:gridCol>
                <a:gridCol w="1873388">
                  <a:extLst>
                    <a:ext uri="{9D8B030D-6E8A-4147-A177-3AD203B41FA5}">
                      <a16:colId xmlns:a16="http://schemas.microsoft.com/office/drawing/2014/main" val="3833347473"/>
                    </a:ext>
                  </a:extLst>
                </a:gridCol>
              </a:tblGrid>
              <a:tr h="53980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1096788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77,8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30457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-23,2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790600"/>
                  </a:ext>
                </a:extLst>
              </a:tr>
              <a:tr h="53980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-2,6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92057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+6,2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5161185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59,5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-6,2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192030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164548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78,4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76,2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23976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39877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471027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5823938"/>
                  </a:ext>
                </a:extLst>
              </a:tr>
              <a:tr h="53980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-3,2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637991"/>
                  </a:ext>
                </a:extLst>
              </a:tr>
              <a:tr h="53980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61,1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-5,3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329403"/>
                  </a:ext>
                </a:extLst>
              </a:tr>
              <a:tr h="33854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61987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00100" y="-61555"/>
            <a:ext cx="757242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3C40754-F308-437F-99C4-5EAAE1D3C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73879"/>
              </p:ext>
            </p:extLst>
          </p:nvPr>
        </p:nvGraphicFramePr>
        <p:xfrm>
          <a:off x="815996" y="908720"/>
          <a:ext cx="7572429" cy="575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484">
                  <a:extLst>
                    <a:ext uri="{9D8B030D-6E8A-4147-A177-3AD203B41FA5}">
                      <a16:colId xmlns:a16="http://schemas.microsoft.com/office/drawing/2014/main" val="2766100457"/>
                    </a:ext>
                  </a:extLst>
                </a:gridCol>
                <a:gridCol w="1890322">
                  <a:extLst>
                    <a:ext uri="{9D8B030D-6E8A-4147-A177-3AD203B41FA5}">
                      <a16:colId xmlns:a16="http://schemas.microsoft.com/office/drawing/2014/main" val="732405789"/>
                    </a:ext>
                  </a:extLst>
                </a:gridCol>
                <a:gridCol w="1890322">
                  <a:extLst>
                    <a:ext uri="{9D8B030D-6E8A-4147-A177-3AD203B41FA5}">
                      <a16:colId xmlns:a16="http://schemas.microsoft.com/office/drawing/2014/main" val="2114279232"/>
                    </a:ext>
                  </a:extLst>
                </a:gridCol>
                <a:gridCol w="1894301">
                  <a:extLst>
                    <a:ext uri="{9D8B030D-6E8A-4147-A177-3AD203B41FA5}">
                      <a16:colId xmlns:a16="http://schemas.microsoft.com/office/drawing/2014/main" val="641195199"/>
                    </a:ext>
                  </a:extLst>
                </a:gridCol>
              </a:tblGrid>
              <a:tr h="56830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949554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743283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-17,5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24219"/>
                  </a:ext>
                </a:extLst>
              </a:tr>
              <a:tr h="56830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-4,6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319801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1473169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32201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-5,2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320789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69,0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76,6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793780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47,8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58,1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9173223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58520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49,2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-6,6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0797503"/>
                  </a:ext>
                </a:extLst>
              </a:tr>
              <a:tr h="56830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-4,5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639943"/>
                  </a:ext>
                </a:extLst>
              </a:tr>
              <a:tr h="56830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-3,9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445067"/>
                  </a:ext>
                </a:extLst>
              </a:tr>
              <a:tr h="34848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89,4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-37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067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28662" y="-61555"/>
            <a:ext cx="7643866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32B8CC-8060-43D8-8964-4CCBC7C75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532295"/>
              </p:ext>
            </p:extLst>
          </p:nvPr>
        </p:nvGraphicFramePr>
        <p:xfrm>
          <a:off x="571472" y="980728"/>
          <a:ext cx="8001056" cy="5760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890">
                  <a:extLst>
                    <a:ext uri="{9D8B030D-6E8A-4147-A177-3AD203B41FA5}">
                      <a16:colId xmlns:a16="http://schemas.microsoft.com/office/drawing/2014/main" val="1971436285"/>
                    </a:ext>
                  </a:extLst>
                </a:gridCol>
                <a:gridCol w="1997320">
                  <a:extLst>
                    <a:ext uri="{9D8B030D-6E8A-4147-A177-3AD203B41FA5}">
                      <a16:colId xmlns:a16="http://schemas.microsoft.com/office/drawing/2014/main" val="1809836284"/>
                    </a:ext>
                  </a:extLst>
                </a:gridCol>
                <a:gridCol w="1997320">
                  <a:extLst>
                    <a:ext uri="{9D8B030D-6E8A-4147-A177-3AD203B41FA5}">
                      <a16:colId xmlns:a16="http://schemas.microsoft.com/office/drawing/2014/main" val="3512900663"/>
                    </a:ext>
                  </a:extLst>
                </a:gridCol>
                <a:gridCol w="2001526">
                  <a:extLst>
                    <a:ext uri="{9D8B030D-6E8A-4147-A177-3AD203B41FA5}">
                      <a16:colId xmlns:a16="http://schemas.microsoft.com/office/drawing/2014/main" val="2831473328"/>
                    </a:ext>
                  </a:extLst>
                </a:gridCol>
              </a:tblGrid>
              <a:tr h="56103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261167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57,4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1782886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724541"/>
                  </a:ext>
                </a:extLst>
              </a:tr>
              <a:tr h="56103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7602692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9953696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46,8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931416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2456217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866987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47,6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56,6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825879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51,6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70,5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+18,9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793334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46,0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516470"/>
                  </a:ext>
                </a:extLst>
              </a:tr>
              <a:tr h="56103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65,9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6949539"/>
                  </a:ext>
                </a:extLst>
              </a:tr>
              <a:tr h="56103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235858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508905"/>
                  </a:ext>
                </a:extLst>
              </a:tr>
              <a:tr h="31968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+1,9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45621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-61555"/>
            <a:ext cx="792961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27C21C-D6C6-4341-84FE-210DB3A56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93058"/>
              </p:ext>
            </p:extLst>
          </p:nvPr>
        </p:nvGraphicFramePr>
        <p:xfrm>
          <a:off x="714348" y="980728"/>
          <a:ext cx="7715302" cy="5677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664">
                  <a:extLst>
                    <a:ext uri="{9D8B030D-6E8A-4147-A177-3AD203B41FA5}">
                      <a16:colId xmlns:a16="http://schemas.microsoft.com/office/drawing/2014/main" val="4183649288"/>
                    </a:ext>
                  </a:extLst>
                </a:gridCol>
                <a:gridCol w="1926798">
                  <a:extLst>
                    <a:ext uri="{9D8B030D-6E8A-4147-A177-3AD203B41FA5}">
                      <a16:colId xmlns:a16="http://schemas.microsoft.com/office/drawing/2014/main" val="429007571"/>
                    </a:ext>
                  </a:extLst>
                </a:gridCol>
                <a:gridCol w="1926798">
                  <a:extLst>
                    <a:ext uri="{9D8B030D-6E8A-4147-A177-3AD203B41FA5}">
                      <a16:colId xmlns:a16="http://schemas.microsoft.com/office/drawing/2014/main" val="471428458"/>
                    </a:ext>
                  </a:extLst>
                </a:gridCol>
                <a:gridCol w="1930042">
                  <a:extLst>
                    <a:ext uri="{9D8B030D-6E8A-4147-A177-3AD203B41FA5}">
                      <a16:colId xmlns:a16="http://schemas.microsoft.com/office/drawing/2014/main" val="764732092"/>
                    </a:ext>
                  </a:extLst>
                </a:gridCol>
              </a:tblGrid>
              <a:tr h="561221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456856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90,0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+29,8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392272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1061485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93,3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846665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3313724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49,2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+17,5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230866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+19,2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370561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76,6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90,0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+13,6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772599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+34,9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834630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375071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83,3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+38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7272196"/>
                  </a:ext>
                </a:extLst>
              </a:tr>
              <a:tr h="561221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3474263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83,3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9936693"/>
                  </a:ext>
                </a:extLst>
              </a:tr>
              <a:tr h="34940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013267"/>
                  </a:ext>
                </a:extLst>
              </a:tr>
              <a:tr h="308287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+25,3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96982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85786" y="-61555"/>
            <a:ext cx="771530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608EC3F-A8B4-45C4-9C62-83FB091F4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06342"/>
              </p:ext>
            </p:extLst>
          </p:nvPr>
        </p:nvGraphicFramePr>
        <p:xfrm>
          <a:off x="642910" y="980728"/>
          <a:ext cx="7858180" cy="5545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436">
                  <a:extLst>
                    <a:ext uri="{9D8B030D-6E8A-4147-A177-3AD203B41FA5}">
                      <a16:colId xmlns:a16="http://schemas.microsoft.com/office/drawing/2014/main" val="1567654951"/>
                    </a:ext>
                  </a:extLst>
                </a:gridCol>
                <a:gridCol w="1962480">
                  <a:extLst>
                    <a:ext uri="{9D8B030D-6E8A-4147-A177-3AD203B41FA5}">
                      <a16:colId xmlns:a16="http://schemas.microsoft.com/office/drawing/2014/main" val="269734876"/>
                    </a:ext>
                  </a:extLst>
                </a:gridCol>
                <a:gridCol w="1962480">
                  <a:extLst>
                    <a:ext uri="{9D8B030D-6E8A-4147-A177-3AD203B41FA5}">
                      <a16:colId xmlns:a16="http://schemas.microsoft.com/office/drawing/2014/main" val="2906581124"/>
                    </a:ext>
                  </a:extLst>
                </a:gridCol>
                <a:gridCol w="1965784">
                  <a:extLst>
                    <a:ext uri="{9D8B030D-6E8A-4147-A177-3AD203B41FA5}">
                      <a16:colId xmlns:a16="http://schemas.microsoft.com/office/drawing/2014/main" val="4076129636"/>
                    </a:ext>
                  </a:extLst>
                </a:gridCol>
              </a:tblGrid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598438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77,4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031433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+8,6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573382"/>
                  </a:ext>
                </a:extLst>
              </a:tr>
              <a:tr h="56152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тілі,әдебиеті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0283786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62,1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598933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38,7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+16,5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136668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38,7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+16,5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94928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75,9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5862859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807413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75,9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1208565"/>
                  </a:ext>
                </a:extLst>
              </a:tr>
              <a:tr h="561528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69,0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+4,5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768141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134413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-11,6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2567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7511086"/>
                  </a:ext>
                </a:extLst>
              </a:tr>
              <a:tr h="340160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+3,6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6822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25187"/>
              </p:ext>
            </p:extLst>
          </p:nvPr>
        </p:nvGraphicFramePr>
        <p:xfrm>
          <a:off x="785785" y="1357300"/>
          <a:ext cx="7643868" cy="2214577"/>
        </p:xfrm>
        <a:graphic>
          <a:graphicData uri="http://schemas.openxmlformats.org/drawingml/2006/table">
            <a:tbl>
              <a:tblPr/>
              <a:tblGrid>
                <a:gridCol w="171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8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9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737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2020-2021 оқу 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2021-2022 </a:t>
                      </a: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оқу</a:t>
                      </a:r>
                      <a:r>
                        <a:rPr lang="kk-KZ" sz="18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2022-2023</a:t>
                      </a: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оқу 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Динамика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68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МАДС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-2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68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1-4 сынып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21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+1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368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5-9 сынып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23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24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+2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368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10-11сынып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368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1-11сынып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45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47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+5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42976" y="357167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/>
              <a:t> 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комплектісінің көрсеткіштері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(үш жылдық бойынша)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706447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 контингенті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07201"/>
              </p:ext>
            </p:extLst>
          </p:nvPr>
        </p:nvGraphicFramePr>
        <p:xfrm>
          <a:off x="785785" y="4286256"/>
          <a:ext cx="7643866" cy="1500198"/>
        </p:xfrm>
        <a:graphic>
          <a:graphicData uri="http://schemas.openxmlformats.org/drawingml/2006/table">
            <a:tbl>
              <a:tblPr/>
              <a:tblGrid>
                <a:gridCol w="1910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111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2020-2021 оқу 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2021-2022 оқу 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2022-2023 оқу 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Динамикасы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8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1151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1224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1261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+110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-30778"/>
            <a:ext cx="821537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Жекелеген пәндер бойынша жалпы білім сапасы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9E30366-EAB1-4F52-B416-CECF57998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34542"/>
              </p:ext>
            </p:extLst>
          </p:nvPr>
        </p:nvGraphicFramePr>
        <p:xfrm>
          <a:off x="571472" y="908720"/>
          <a:ext cx="7960968" cy="5715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4844">
                  <a:extLst>
                    <a:ext uri="{9D8B030D-6E8A-4147-A177-3AD203B41FA5}">
                      <a16:colId xmlns:a16="http://schemas.microsoft.com/office/drawing/2014/main" val="3639309878"/>
                    </a:ext>
                  </a:extLst>
                </a:gridCol>
                <a:gridCol w="1987314">
                  <a:extLst>
                    <a:ext uri="{9D8B030D-6E8A-4147-A177-3AD203B41FA5}">
                      <a16:colId xmlns:a16="http://schemas.microsoft.com/office/drawing/2014/main" val="2048235066"/>
                    </a:ext>
                  </a:extLst>
                </a:gridCol>
                <a:gridCol w="1987314">
                  <a:extLst>
                    <a:ext uri="{9D8B030D-6E8A-4147-A177-3AD203B41FA5}">
                      <a16:colId xmlns:a16="http://schemas.microsoft.com/office/drawing/2014/main" val="3564403241"/>
                    </a:ext>
                  </a:extLst>
                </a:gridCol>
                <a:gridCol w="1991496">
                  <a:extLst>
                    <a:ext uri="{9D8B030D-6E8A-4147-A177-3AD203B41FA5}">
                      <a16:colId xmlns:a16="http://schemas.microsoft.com/office/drawing/2014/main" val="1742509897"/>
                    </a:ext>
                  </a:extLst>
                </a:gridCol>
              </a:tblGrid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2022 - 2023 оқу ж.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977999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7899917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61,9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-8,1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60832"/>
                  </a:ext>
                </a:extLst>
              </a:tr>
              <a:tr h="57690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060523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66,4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4110485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Математика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-3,7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27979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60,0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9697856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56,6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9549444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590239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Жаратылыстану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4799124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6157169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+17,4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260646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47,2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514929"/>
                  </a:ext>
                </a:extLst>
              </a:tr>
              <a:tr h="57690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347552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1444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216987"/>
                  </a:ext>
                </a:extLst>
              </a:tr>
              <a:tr h="30411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-6,4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5425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98910"/>
              </p:ext>
            </p:extLst>
          </p:nvPr>
        </p:nvGraphicFramePr>
        <p:xfrm>
          <a:off x="285721" y="1142972"/>
          <a:ext cx="8501120" cy="5274056"/>
        </p:xfrm>
        <a:graphic>
          <a:graphicData uri="http://schemas.openxmlformats.org/drawingml/2006/table">
            <a:tbl>
              <a:tblPr/>
              <a:tblGrid>
                <a:gridCol w="64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9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 сапасы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strike="noStrik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800" b="1" strike="noStrik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5а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5ә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5б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8/4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53,8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5г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10/6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53,8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6ә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17/11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15/12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76,9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6б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3/2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10/4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55,5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11/3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40,7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+7,3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6г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4/4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14/8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72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12/8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-6,6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7ә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14/5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61,5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7б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14/8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51,7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11/4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44,4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7г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12/7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58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0034447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0"/>
            <a:ext cx="80724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Сыныптар бойынша білім көрсеткіші</a:t>
            </a:r>
            <a:endParaRPr kumimoji="0" lang="kk-KZ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23193"/>
              </p:ext>
            </p:extLst>
          </p:nvPr>
        </p:nvGraphicFramePr>
        <p:xfrm>
          <a:off x="428595" y="428612"/>
          <a:ext cx="8391877" cy="6352875"/>
        </p:xfrm>
        <a:graphic>
          <a:graphicData uri="http://schemas.openxmlformats.org/drawingml/2006/table">
            <a:tbl>
              <a:tblPr/>
              <a:tblGrid>
                <a:gridCol w="61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235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 сапасы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 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2/2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11/3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8ә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13/10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44,8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8б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9/6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37,5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+8,5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8/5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28,5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-8,5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8г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r>
                        <a:rPr lang="ru-RU" dirty="0"/>
                        <a:t>9а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9ә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10/6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42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9б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3/3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4/4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29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9/9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42,3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9г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10/6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6/6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46/36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14/11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+22,7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1/1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7/5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40</a:t>
                      </a:r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+8,2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14348" y="-123110"/>
            <a:ext cx="79296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Қорытынды аттестаттау нәтижесі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сыныптар</a:t>
            </a:r>
            <a:endParaRPr kumimoji="0" lang="kk-KZ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A3901EB-3B4B-43AD-A99B-D1AC99FFB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60943"/>
              </p:ext>
            </p:extLst>
          </p:nvPr>
        </p:nvGraphicFramePr>
        <p:xfrm>
          <a:off x="827584" y="1556793"/>
          <a:ext cx="7632846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047">
                  <a:extLst>
                    <a:ext uri="{9D8B030D-6E8A-4147-A177-3AD203B41FA5}">
                      <a16:colId xmlns:a16="http://schemas.microsoft.com/office/drawing/2014/main" val="1990171471"/>
                    </a:ext>
                  </a:extLst>
                </a:gridCol>
                <a:gridCol w="1223536">
                  <a:extLst>
                    <a:ext uri="{9D8B030D-6E8A-4147-A177-3AD203B41FA5}">
                      <a16:colId xmlns:a16="http://schemas.microsoft.com/office/drawing/2014/main" val="3110986796"/>
                    </a:ext>
                  </a:extLst>
                </a:gridCol>
                <a:gridCol w="1223536">
                  <a:extLst>
                    <a:ext uri="{9D8B030D-6E8A-4147-A177-3AD203B41FA5}">
                      <a16:colId xmlns:a16="http://schemas.microsoft.com/office/drawing/2014/main" val="2353759332"/>
                    </a:ext>
                  </a:extLst>
                </a:gridCol>
                <a:gridCol w="1223536">
                  <a:extLst>
                    <a:ext uri="{9D8B030D-6E8A-4147-A177-3AD203B41FA5}">
                      <a16:colId xmlns:a16="http://schemas.microsoft.com/office/drawing/2014/main" val="55241967"/>
                    </a:ext>
                  </a:extLst>
                </a:gridCol>
                <a:gridCol w="1223536">
                  <a:extLst>
                    <a:ext uri="{9D8B030D-6E8A-4147-A177-3AD203B41FA5}">
                      <a16:colId xmlns:a16="http://schemas.microsoft.com/office/drawing/2014/main" val="1995451370"/>
                    </a:ext>
                  </a:extLst>
                </a:gridCol>
                <a:gridCol w="1534655">
                  <a:extLst>
                    <a:ext uri="{9D8B030D-6E8A-4147-A177-3AD203B41FA5}">
                      <a16:colId xmlns:a16="http://schemas.microsoft.com/office/drawing/2014/main" val="4013293267"/>
                    </a:ext>
                  </a:extLst>
                </a:gridCol>
              </a:tblGrid>
              <a:tr h="425773"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2021 - 2022 оқу жылы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2022 - 2023 оқу жылы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711982"/>
                  </a:ext>
                </a:extLst>
              </a:tr>
              <a:tr h="425773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сапасы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үлгерімі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сапасы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үлгерімі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8581"/>
                  </a:ext>
                </a:extLst>
              </a:tr>
              <a:tr h="680640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60,5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875990"/>
                  </a:ext>
                </a:extLst>
              </a:tr>
              <a:tr h="425773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4876985"/>
                  </a:ext>
                </a:extLst>
              </a:tr>
              <a:tr h="680640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-1,6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165468"/>
                  </a:ext>
                </a:extLst>
              </a:tr>
              <a:tr h="680640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+9,9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6164512"/>
                  </a:ext>
                </a:extLst>
              </a:tr>
              <a:tr h="680640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Қаз.тарихы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+11,5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8171563"/>
                  </a:ext>
                </a:extLst>
              </a:tr>
              <a:tr h="680640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40,0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-21,5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5412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00034" y="-61555"/>
            <a:ext cx="800105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11 сынып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D6462BA-FE00-4698-9C78-3A59C02BE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28690"/>
              </p:ext>
            </p:extLst>
          </p:nvPr>
        </p:nvGraphicFramePr>
        <p:xfrm>
          <a:off x="323528" y="1107996"/>
          <a:ext cx="8424936" cy="503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671">
                  <a:extLst>
                    <a:ext uri="{9D8B030D-6E8A-4147-A177-3AD203B41FA5}">
                      <a16:colId xmlns:a16="http://schemas.microsoft.com/office/drawing/2014/main" val="2485176430"/>
                    </a:ext>
                  </a:extLst>
                </a:gridCol>
                <a:gridCol w="1388793">
                  <a:extLst>
                    <a:ext uri="{9D8B030D-6E8A-4147-A177-3AD203B41FA5}">
                      <a16:colId xmlns:a16="http://schemas.microsoft.com/office/drawing/2014/main" val="3087622931"/>
                    </a:ext>
                  </a:extLst>
                </a:gridCol>
                <a:gridCol w="1388793">
                  <a:extLst>
                    <a:ext uri="{9D8B030D-6E8A-4147-A177-3AD203B41FA5}">
                      <a16:colId xmlns:a16="http://schemas.microsoft.com/office/drawing/2014/main" val="2460716874"/>
                    </a:ext>
                  </a:extLst>
                </a:gridCol>
                <a:gridCol w="1684167">
                  <a:extLst>
                    <a:ext uri="{9D8B030D-6E8A-4147-A177-3AD203B41FA5}">
                      <a16:colId xmlns:a16="http://schemas.microsoft.com/office/drawing/2014/main" val="2020704306"/>
                    </a:ext>
                  </a:extLst>
                </a:gridCol>
                <a:gridCol w="1278182">
                  <a:extLst>
                    <a:ext uri="{9D8B030D-6E8A-4147-A177-3AD203B41FA5}">
                      <a16:colId xmlns:a16="http://schemas.microsoft.com/office/drawing/2014/main" val="1235709058"/>
                    </a:ext>
                  </a:extLst>
                </a:gridCol>
                <a:gridCol w="1318330">
                  <a:extLst>
                    <a:ext uri="{9D8B030D-6E8A-4147-A177-3AD203B41FA5}">
                      <a16:colId xmlns:a16="http://schemas.microsoft.com/office/drawing/2014/main" val="426967280"/>
                    </a:ext>
                  </a:extLst>
                </a:gridCol>
              </a:tblGrid>
              <a:tr h="524768"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2021-2022 оқу жылы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2022-2023 оқу жылы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динамика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7065170"/>
                  </a:ext>
                </a:extLst>
              </a:tr>
              <a:tr h="262385"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сапасы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үлгерімі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сапасы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үлгерімі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kk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424568"/>
                  </a:ext>
                </a:extLst>
              </a:tr>
              <a:tr h="524768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82,7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2617882"/>
                  </a:ext>
                </a:extLst>
              </a:tr>
              <a:tr h="262385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</a:t>
                      </a:r>
                      <a:r>
                        <a:rPr lang="kk-KZ" sz="1800" dirty="0">
                          <a:effectLst/>
                        </a:rPr>
                        <a:t>,7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+6,7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579698"/>
                  </a:ext>
                </a:extLst>
              </a:tr>
              <a:tr h="524768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68,9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+3,9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893358"/>
                  </a:ext>
                </a:extLst>
              </a:tr>
              <a:tr h="524768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100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+31,4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614131"/>
                  </a:ext>
                </a:extLst>
              </a:tr>
              <a:tr h="262385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100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844195"/>
                  </a:ext>
                </a:extLst>
              </a:tr>
              <a:tr h="524768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85,7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100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+35,7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1848579"/>
                  </a:ext>
                </a:extLst>
              </a:tr>
              <a:tr h="524768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Қаз.тарихы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-2,6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1355930"/>
                  </a:ext>
                </a:extLst>
              </a:tr>
              <a:tr h="787153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Құқық негіздері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36,3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145560"/>
                  </a:ext>
                </a:extLst>
              </a:tr>
              <a:tr h="262385">
                <a:tc>
                  <a:txBody>
                    <a:bodyPr/>
                    <a:lstStyle/>
                    <a:p>
                      <a:pPr marR="36195" algn="l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Жалпы: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+12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7688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428604"/>
            <a:ext cx="64294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Ұлттық Бірыңғай Тестілеудің нәтижесі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44393"/>
              </p:ext>
            </p:extLst>
          </p:nvPr>
        </p:nvGraphicFramePr>
        <p:xfrm>
          <a:off x="428596" y="1000110"/>
          <a:ext cx="8215370" cy="5286404"/>
        </p:xfrm>
        <a:graphic>
          <a:graphicData uri="http://schemas.openxmlformats.org/drawingml/2006/table">
            <a:tbl>
              <a:tblPr/>
              <a:tblGrid>
                <a:gridCol w="725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8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2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Негізгі</a:t>
                      </a:r>
                      <a:r>
                        <a:rPr lang="ru-RU" sz="18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әндер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2021-2022</a:t>
                      </a:r>
                      <a:r>
                        <a:rPr lang="kk-KZ" sz="18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о/ж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2022-2023</a:t>
                      </a:r>
                      <a:r>
                        <a:rPr lang="kk-KZ" sz="18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о/ж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Оқу сауаттылығы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12,4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-3,1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Қазақстан тарихы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10,7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+3,9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</a:t>
                      </a:r>
                      <a:r>
                        <a:rPr lang="kk-KZ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лық сауаттылық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8,7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+1,5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858">
                <a:tc gridSpan="5">
                  <a:txBody>
                    <a:bodyPr/>
                    <a:lstStyle/>
                    <a:p>
                      <a:pPr marL="36195" marR="36195" algn="ctr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Таңдау пәндері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13,6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14,8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+1,2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+3,7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Ағылышн тілі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Физика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+11,5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Дүниежүзі тар.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Информатика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Математика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+9,9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Жалпы</a:t>
                      </a:r>
                      <a:r>
                        <a:rPr lang="kk-KZ" sz="1800" b="1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орташа ұпай</a:t>
                      </a:r>
                      <a:endParaRPr lang="kk-KZ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51,7</a:t>
                      </a:r>
                      <a:endParaRPr lang="ru-RU" dirty="0"/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71,7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+20</a:t>
                      </a:r>
                    </a:p>
                  </a:txBody>
                  <a:tcPr marL="68295" marR="68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74211"/>
              </p:ext>
            </p:extLst>
          </p:nvPr>
        </p:nvGraphicFramePr>
        <p:xfrm>
          <a:off x="500034" y="142851"/>
          <a:ext cx="8286807" cy="6860870"/>
        </p:xfrm>
        <a:graphic>
          <a:graphicData uri="http://schemas.openxmlformats.org/drawingml/2006/table">
            <a:tbl>
              <a:tblPr/>
              <a:tblGrid>
                <a:gridCol w="2204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5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988">
                <a:tc>
                  <a:txBody>
                    <a:bodyPr/>
                    <a:lstStyle/>
                    <a:p>
                      <a:pPr marR="36195" indent="449580" fontAlgn="base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Сынып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kk-KZ" sz="12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с</a:t>
                      </a: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апасы төмен пәндер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Білім</a:t>
                      </a:r>
                      <a:r>
                        <a:rPr lang="kk-KZ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сапасы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5а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Орыс тілі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67,8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5ә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Жаратылыст.матем.орыс т.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62,9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5б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Жаратылыст.матем.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60,7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5в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Қаз.тарихы.дүние тар.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55,5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5г 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Қазақ т.әдеб. матем.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55,5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6а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Қазақ т.матем.орыс т.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66,7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6ә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Матем.орыс т.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66,7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6б</a:t>
                      </a:r>
                      <a:endParaRPr lang="ru-RU" sz="120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Қаз.тарихы. Дүние тар.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53,8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6в</a:t>
                      </a:r>
                      <a:endParaRPr lang="ru-RU" sz="120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Орыс тілі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48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6г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Барлық пәндер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74-77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7а</a:t>
                      </a:r>
                      <a:endParaRPr lang="ru-RU" sz="120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Физика, Дүние тар.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43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7ә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Физика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56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7б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Алгебра, геометрия, тарих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53,8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7в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География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50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7г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Физика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62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511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8а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Алгебра, физика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55,2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18540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8ә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Ағылшын т.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60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8б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Физика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50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974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8в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Барлық пәндер 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32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8г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Биология, химия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50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9а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алгебра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42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28016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9ә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химия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53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9б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Химия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50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9в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алгебра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44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9г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География, физика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53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Calibri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10а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Алгебра,химия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66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11а</a:t>
                      </a:r>
                      <a:endParaRPr lang="ru-RU" sz="1200" dirty="0">
                        <a:latin typeface="Calibri"/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Алгебра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ea typeface="Nirmala UI" panose="020B0502040204020203" pitchFamily="34" charset="0"/>
                          <a:cs typeface="Nirmala UI" panose="020B0502040204020203" pitchFamily="34" charset="0"/>
                        </a:rPr>
                        <a:t>51</a:t>
                      </a:r>
                      <a:endParaRPr lang="ru-RU" sz="1200" dirty="0">
                        <a:ea typeface="Nirmala UI" panose="020B0502040204020203" pitchFamily="34" charset="0"/>
                        <a:cs typeface="Nirmala UI" panose="020B0502040204020203" pitchFamily="34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70285"/>
            <a:ext cx="71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Жалпы білім сапасының  салыстырмалы көрсеткіштері</a:t>
            </a:r>
            <a:endParaRPr kumimoji="0" lang="kk-KZ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84A0BA8-C415-4BA7-9339-56EB3BA98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8855"/>
              </p:ext>
            </p:extLst>
          </p:nvPr>
        </p:nvGraphicFramePr>
        <p:xfrm>
          <a:off x="899592" y="1340768"/>
          <a:ext cx="7704856" cy="4968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176">
                  <a:extLst>
                    <a:ext uri="{9D8B030D-6E8A-4147-A177-3AD203B41FA5}">
                      <a16:colId xmlns:a16="http://schemas.microsoft.com/office/drawing/2014/main" val="2772443348"/>
                    </a:ext>
                  </a:extLst>
                </a:gridCol>
                <a:gridCol w="2150115">
                  <a:extLst>
                    <a:ext uri="{9D8B030D-6E8A-4147-A177-3AD203B41FA5}">
                      <a16:colId xmlns:a16="http://schemas.microsoft.com/office/drawing/2014/main" val="3845530604"/>
                    </a:ext>
                  </a:extLst>
                </a:gridCol>
                <a:gridCol w="2168961">
                  <a:extLst>
                    <a:ext uri="{9D8B030D-6E8A-4147-A177-3AD203B41FA5}">
                      <a16:colId xmlns:a16="http://schemas.microsoft.com/office/drawing/2014/main" val="398598265"/>
                    </a:ext>
                  </a:extLst>
                </a:gridCol>
                <a:gridCol w="1683604">
                  <a:extLst>
                    <a:ext uri="{9D8B030D-6E8A-4147-A177-3AD203B41FA5}">
                      <a16:colId xmlns:a16="http://schemas.microsoft.com/office/drawing/2014/main" val="860766301"/>
                    </a:ext>
                  </a:extLst>
                </a:gridCol>
              </a:tblGrid>
              <a:tr h="1199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Оқу мерзімі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5-9 сыныптар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10-11 сыныптар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5-11 сыныптар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596522"/>
                  </a:ext>
                </a:extLst>
              </a:tr>
              <a:tr h="628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144966"/>
                  </a:ext>
                </a:extLst>
              </a:tr>
              <a:tr h="628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6502957"/>
                  </a:ext>
                </a:extLst>
              </a:tr>
              <a:tr h="628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8046902"/>
                  </a:ext>
                </a:extLst>
              </a:tr>
              <a:tr h="628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334785"/>
                  </a:ext>
                </a:extLst>
              </a:tr>
              <a:tr h="628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жылдық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651078"/>
                  </a:ext>
                </a:extLst>
              </a:tr>
              <a:tr h="62822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Динамика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+9,9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+7,3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8706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70285"/>
            <a:ext cx="71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Жалпы білім сапасының  салыстырмалы көрсеткіштері</a:t>
            </a:r>
            <a:endParaRPr kumimoji="0" lang="kk-KZ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84A0BA8-C415-4BA7-9339-56EB3BA9802F}"/>
              </a:ext>
            </a:extLst>
          </p:cNvPr>
          <p:cNvGraphicFramePr>
            <a:graphicFrameLocks noGrp="1"/>
          </p:cNvGraphicFramePr>
          <p:nvPr/>
        </p:nvGraphicFramePr>
        <p:xfrm>
          <a:off x="683568" y="1340768"/>
          <a:ext cx="7776862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77244334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845530604"/>
                    </a:ext>
                  </a:extLst>
                </a:gridCol>
                <a:gridCol w="1743338">
                  <a:extLst>
                    <a:ext uri="{9D8B030D-6E8A-4147-A177-3AD203B41FA5}">
                      <a16:colId xmlns:a16="http://schemas.microsoft.com/office/drawing/2014/main" val="398598265"/>
                    </a:ext>
                  </a:extLst>
                </a:gridCol>
                <a:gridCol w="1583954">
                  <a:extLst>
                    <a:ext uri="{9D8B030D-6E8A-4147-A177-3AD203B41FA5}">
                      <a16:colId xmlns:a16="http://schemas.microsoft.com/office/drawing/2014/main" val="1485804452"/>
                    </a:ext>
                  </a:extLst>
                </a:gridCol>
                <a:gridCol w="1353226">
                  <a:extLst>
                    <a:ext uri="{9D8B030D-6E8A-4147-A177-3AD203B41FA5}">
                      <a16:colId xmlns:a16="http://schemas.microsoft.com/office/drawing/2014/main" val="860766301"/>
                    </a:ext>
                  </a:extLst>
                </a:gridCol>
              </a:tblGrid>
              <a:tr h="1253424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Оқу мерзімі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2020-2021 оқу жылы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2021-2022 оқу жылы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2022-2023 оқу жылы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8596522"/>
                  </a:ext>
                </a:extLst>
              </a:tr>
              <a:tr h="65661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38,5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40,6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42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144966"/>
                  </a:ext>
                </a:extLst>
              </a:tr>
              <a:tr h="65661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42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6502957"/>
                  </a:ext>
                </a:extLst>
              </a:tr>
              <a:tr h="65661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3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48,8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49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8046902"/>
                  </a:ext>
                </a:extLst>
              </a:tr>
              <a:tr h="65661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334785"/>
                  </a:ext>
                </a:extLst>
              </a:tr>
              <a:tr h="65661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жылдық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50,9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+7,5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365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48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428605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үлгерімінің үш жылдық көрсеткіші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99451AA-7D52-4D25-9B56-C28683135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841910"/>
              </p:ext>
            </p:extLst>
          </p:nvPr>
        </p:nvGraphicFramePr>
        <p:xfrm>
          <a:off x="323528" y="1484785"/>
          <a:ext cx="8352929" cy="4720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4431452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44407195"/>
                    </a:ext>
                  </a:extLst>
                </a:gridCol>
                <a:gridCol w="1024962">
                  <a:extLst>
                    <a:ext uri="{9D8B030D-6E8A-4147-A177-3AD203B41FA5}">
                      <a16:colId xmlns:a16="http://schemas.microsoft.com/office/drawing/2014/main" val="4148025294"/>
                    </a:ext>
                  </a:extLst>
                </a:gridCol>
                <a:gridCol w="1351302">
                  <a:extLst>
                    <a:ext uri="{9D8B030D-6E8A-4147-A177-3AD203B41FA5}">
                      <a16:colId xmlns:a16="http://schemas.microsoft.com/office/drawing/2014/main" val="32583718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452439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38495785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611529822"/>
                    </a:ext>
                  </a:extLst>
                </a:gridCol>
              </a:tblGrid>
              <a:tr h="1567704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Оқу жылы 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Үздік 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Екпінділер 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Үлгеретін оқушылар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Үлгермеуші</a:t>
                      </a: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лер 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Сапасы 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Үлгерімі 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1494994"/>
                  </a:ext>
                </a:extLst>
              </a:tr>
              <a:tr h="76020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2020-2021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420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1151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45,5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916139"/>
                  </a:ext>
                </a:extLst>
              </a:tr>
              <a:tr h="76020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2021-2022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91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451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1224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50,9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100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9608736"/>
                  </a:ext>
                </a:extLst>
              </a:tr>
              <a:tr h="87233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2022-2023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121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477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1261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100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4272765"/>
                  </a:ext>
                </a:extLst>
              </a:tr>
              <a:tr h="76020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 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+57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+110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+7,5</a:t>
                      </a:r>
                      <a:endParaRPr lang="kk-K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kk-K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8689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95611"/>
            <a:ext cx="850112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Пәндер бойынша 4 тоқсандағы  үлгерім нәтижесі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 тоқсанмен салыстырмалы түрде)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472FA60-F4EE-4F25-870B-F1A9A4F7B2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694094"/>
              </p:ext>
            </p:extLst>
          </p:nvPr>
        </p:nvGraphicFramePr>
        <p:xfrm>
          <a:off x="683568" y="1649828"/>
          <a:ext cx="7776863" cy="4907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606">
                  <a:extLst>
                    <a:ext uri="{9D8B030D-6E8A-4147-A177-3AD203B41FA5}">
                      <a16:colId xmlns:a16="http://schemas.microsoft.com/office/drawing/2014/main" val="192351958"/>
                    </a:ext>
                  </a:extLst>
                </a:gridCol>
                <a:gridCol w="1944419">
                  <a:extLst>
                    <a:ext uri="{9D8B030D-6E8A-4147-A177-3AD203B41FA5}">
                      <a16:colId xmlns:a16="http://schemas.microsoft.com/office/drawing/2014/main" val="813016180"/>
                    </a:ext>
                  </a:extLst>
                </a:gridCol>
                <a:gridCol w="1944419">
                  <a:extLst>
                    <a:ext uri="{9D8B030D-6E8A-4147-A177-3AD203B41FA5}">
                      <a16:colId xmlns:a16="http://schemas.microsoft.com/office/drawing/2014/main" val="1996723928"/>
                    </a:ext>
                  </a:extLst>
                </a:gridCol>
                <a:gridCol w="1944419">
                  <a:extLst>
                    <a:ext uri="{9D8B030D-6E8A-4147-A177-3AD203B41FA5}">
                      <a16:colId xmlns:a16="http://schemas.microsoft.com/office/drawing/2014/main" val="2511805991"/>
                    </a:ext>
                  </a:extLst>
                </a:gridCol>
              </a:tblGrid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025325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+6,5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109144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+8,6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3381828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792871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60,0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218513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Математика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063519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Жаратылыстану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-0,1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687175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+11,5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4741123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506582"/>
                  </a:ext>
                </a:extLst>
              </a:tr>
              <a:tr h="46594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8406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367049"/>
            <a:ext cx="6786610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638E7-3DB7-4DDF-9F14-5E4894F8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528366"/>
              </p:ext>
            </p:extLst>
          </p:nvPr>
        </p:nvGraphicFramePr>
        <p:xfrm>
          <a:off x="755576" y="1290378"/>
          <a:ext cx="7704855" cy="5007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610">
                  <a:extLst>
                    <a:ext uri="{9D8B030D-6E8A-4147-A177-3AD203B41FA5}">
                      <a16:colId xmlns:a16="http://schemas.microsoft.com/office/drawing/2014/main" val="3886909795"/>
                    </a:ext>
                  </a:extLst>
                </a:gridCol>
                <a:gridCol w="1926415">
                  <a:extLst>
                    <a:ext uri="{9D8B030D-6E8A-4147-A177-3AD203B41FA5}">
                      <a16:colId xmlns:a16="http://schemas.microsoft.com/office/drawing/2014/main" val="2596368928"/>
                    </a:ext>
                  </a:extLst>
                </a:gridCol>
                <a:gridCol w="1926415">
                  <a:extLst>
                    <a:ext uri="{9D8B030D-6E8A-4147-A177-3AD203B41FA5}">
                      <a16:colId xmlns:a16="http://schemas.microsoft.com/office/drawing/2014/main" val="1036568653"/>
                    </a:ext>
                  </a:extLst>
                </a:gridCol>
                <a:gridCol w="1926415">
                  <a:extLst>
                    <a:ext uri="{9D8B030D-6E8A-4147-A177-3AD203B41FA5}">
                      <a16:colId xmlns:a16="http://schemas.microsoft.com/office/drawing/2014/main" val="2562999547"/>
                    </a:ext>
                  </a:extLst>
                </a:gridCol>
              </a:tblGrid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4 тоқсан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666483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61,2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0516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888831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612959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297907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Математика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-0,9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945773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Жаратылыстану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64,9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784314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70,9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649027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74,6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093708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5921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-61555"/>
            <a:ext cx="700092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D0B3068-766E-4EEA-BABC-2965CC451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75761"/>
              </p:ext>
            </p:extLst>
          </p:nvPr>
        </p:nvGraphicFramePr>
        <p:xfrm>
          <a:off x="755576" y="1107996"/>
          <a:ext cx="7632847" cy="5619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7614">
                  <a:extLst>
                    <a:ext uri="{9D8B030D-6E8A-4147-A177-3AD203B41FA5}">
                      <a16:colId xmlns:a16="http://schemas.microsoft.com/office/drawing/2014/main" val="800051885"/>
                    </a:ext>
                  </a:extLst>
                </a:gridCol>
                <a:gridCol w="1908411">
                  <a:extLst>
                    <a:ext uri="{9D8B030D-6E8A-4147-A177-3AD203B41FA5}">
                      <a16:colId xmlns:a16="http://schemas.microsoft.com/office/drawing/2014/main" val="1377391412"/>
                    </a:ext>
                  </a:extLst>
                </a:gridCol>
                <a:gridCol w="1908411">
                  <a:extLst>
                    <a:ext uri="{9D8B030D-6E8A-4147-A177-3AD203B41FA5}">
                      <a16:colId xmlns:a16="http://schemas.microsoft.com/office/drawing/2014/main" val="1939863405"/>
                    </a:ext>
                  </a:extLst>
                </a:gridCol>
                <a:gridCol w="1908411">
                  <a:extLst>
                    <a:ext uri="{9D8B030D-6E8A-4147-A177-3AD203B41FA5}">
                      <a16:colId xmlns:a16="http://schemas.microsoft.com/office/drawing/2014/main" val="1522485221"/>
                    </a:ext>
                  </a:extLst>
                </a:gridCol>
              </a:tblGrid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556009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66,7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-10,2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254984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71,5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61,1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-10,4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59382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63,8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72,2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51358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65,9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618878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56,9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59,5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2369393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58,7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08912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74,6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3652694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393787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67,7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57176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49,2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1679285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57,1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664619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60,3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+7,2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181129"/>
                  </a:ext>
                </a:extLst>
              </a:tr>
              <a:tr h="36123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69,8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-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76621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-61555"/>
            <a:ext cx="685804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76B390B-5AC0-4672-B702-CB02D6C9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41925"/>
              </p:ext>
            </p:extLst>
          </p:nvPr>
        </p:nvGraphicFramePr>
        <p:xfrm>
          <a:off x="755576" y="1107996"/>
          <a:ext cx="7488833" cy="5562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621">
                  <a:extLst>
                    <a:ext uri="{9D8B030D-6E8A-4147-A177-3AD203B41FA5}">
                      <a16:colId xmlns:a16="http://schemas.microsoft.com/office/drawing/2014/main" val="1597652836"/>
                    </a:ext>
                  </a:extLst>
                </a:gridCol>
                <a:gridCol w="1872404">
                  <a:extLst>
                    <a:ext uri="{9D8B030D-6E8A-4147-A177-3AD203B41FA5}">
                      <a16:colId xmlns:a16="http://schemas.microsoft.com/office/drawing/2014/main" val="3340292671"/>
                    </a:ext>
                  </a:extLst>
                </a:gridCol>
                <a:gridCol w="1872404">
                  <a:extLst>
                    <a:ext uri="{9D8B030D-6E8A-4147-A177-3AD203B41FA5}">
                      <a16:colId xmlns:a16="http://schemas.microsoft.com/office/drawing/2014/main" val="2968309981"/>
                    </a:ext>
                  </a:extLst>
                </a:gridCol>
                <a:gridCol w="1872404">
                  <a:extLst>
                    <a:ext uri="{9D8B030D-6E8A-4147-A177-3AD203B41FA5}">
                      <a16:colId xmlns:a16="http://schemas.microsoft.com/office/drawing/2014/main" val="603430142"/>
                    </a:ext>
                  </a:extLst>
                </a:gridCol>
              </a:tblGrid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Пәндер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1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 тоқсан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динамика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308961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50,0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53,2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+3,2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5013987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 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199064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Орыс тілі.әдебиеті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63,7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+4,8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65399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Ағылшын тілі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48,4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56,5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+8,1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8024859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Алгебра 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+0,8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294302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Геометрия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578128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Ақпараттану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73,4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704608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География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54,8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+2,4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3981733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Биология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55,6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+12,9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171765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Физика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43,5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54,0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9033014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Дүниежүзі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53,2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-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98962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Қазақстан тарихы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47,6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58,1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+10,5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930686"/>
                  </a:ext>
                </a:extLst>
              </a:tr>
              <a:tr h="3560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Химия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42,7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</a:rPr>
                        <a:t>51,6</a:t>
                      </a:r>
                      <a:endParaRPr lang="kk-KZ" sz="180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</a:rPr>
                        <a:t>+8,9</a:t>
                      </a:r>
                      <a:endParaRPr lang="kk-KZ" sz="1800" dirty="0">
                        <a:solidFill>
                          <a:srgbClr val="0D0D0D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30292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2139</Words>
  <Application>Microsoft Office PowerPoint</Application>
  <PresentationFormat>Экран (4:3)</PresentationFormat>
  <Paragraphs>1507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   5-11 сыныптар бойынша  оқу-тәрбие жұмысының   талдауы   2022-2023 оқу жылы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Дарига Ахметова</cp:lastModifiedBy>
  <cp:revision>86</cp:revision>
  <dcterms:created xsi:type="dcterms:W3CDTF">2021-08-23T04:23:04Z</dcterms:created>
  <dcterms:modified xsi:type="dcterms:W3CDTF">2023-08-29T03:32:42Z</dcterms:modified>
</cp:coreProperties>
</file>